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3" r:id="rId1"/>
  </p:sldMasterIdLst>
  <p:notesMasterIdLst>
    <p:notesMasterId r:id="rId45"/>
  </p:notesMasterIdLst>
  <p:sldIdLst>
    <p:sldId id="256" r:id="rId2"/>
    <p:sldId id="257" r:id="rId3"/>
    <p:sldId id="258" r:id="rId4"/>
    <p:sldId id="300" r:id="rId5"/>
    <p:sldId id="259" r:id="rId6"/>
    <p:sldId id="301" r:id="rId7"/>
    <p:sldId id="260" r:id="rId8"/>
    <p:sldId id="261" r:id="rId9"/>
    <p:sldId id="263" r:id="rId10"/>
    <p:sldId id="264" r:id="rId11"/>
    <p:sldId id="265" r:id="rId12"/>
    <p:sldId id="299" r:id="rId13"/>
    <p:sldId id="268" r:id="rId14"/>
    <p:sldId id="270" r:id="rId15"/>
    <p:sldId id="269"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89" r:id="rId36"/>
    <p:sldId id="291" r:id="rId37"/>
    <p:sldId id="292" r:id="rId38"/>
    <p:sldId id="293" r:id="rId39"/>
    <p:sldId id="294" r:id="rId40"/>
    <p:sldId id="295" r:id="rId41"/>
    <p:sldId id="302" r:id="rId42"/>
    <p:sldId id="298" r:id="rId43"/>
    <p:sldId id="297" r:id="rId4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respo Mira, Jaime Javier" initials="CMJJ" lastIdx="1" clrIdx="0">
    <p:extLst>
      <p:ext uri="{19B8F6BF-5375-455C-9EA6-DF929625EA0E}">
        <p15:presenceInfo xmlns:p15="http://schemas.microsoft.com/office/powerpoint/2012/main" userId="Crespo Mira, Jaime Javi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623" autoAdjust="0"/>
    <p:restoredTop sz="93750" autoAdjust="0"/>
  </p:normalViewPr>
  <p:slideViewPr>
    <p:cSldViewPr snapToGrid="0">
      <p:cViewPr>
        <p:scale>
          <a:sx n="68" d="100"/>
          <a:sy n="68" d="100"/>
        </p:scale>
        <p:origin x="738" y="-3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2" d="100"/>
        <a:sy n="62" d="100"/>
      </p:scale>
      <p:origin x="0" y="0"/>
    </p:cViewPr>
  </p:sorterViewPr>
  <p:notesViewPr>
    <p:cSldViewPr snapToGrid="0">
      <p:cViewPr varScale="1">
        <p:scale>
          <a:sx n="48" d="100"/>
          <a:sy n="48" d="100"/>
        </p:scale>
        <p:origin x="2916" y="4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ommentAuthors" Target="commentAuthor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7-08T20:04:09.435" idx="1">
    <p:pos x="10" y="10"/>
    <p:text/>
    <p:extLst>
      <p:ext uri="{C676402C-5697-4E1C-873F-D02D1690AC5C}">
        <p15:threadingInfo xmlns:p15="http://schemas.microsoft.com/office/powerpoint/2012/main" timeZoneBias="-1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03710F-0393-4BFD-A3F6-11D82DD4D891}" type="datetimeFigureOut">
              <a:rPr lang="es-ES" smtClean="0"/>
              <a:t>09/07/2023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C9F739-75ED-4714-B482-7DD5E656F94A}" type="slidenum">
              <a:rPr lang="es-ES" smtClean="0"/>
              <a:t>‹Nº›</a:t>
            </a:fld>
            <a:endParaRPr lang="es-ES"/>
          </a:p>
        </p:txBody>
      </p:sp>
    </p:spTree>
    <p:extLst>
      <p:ext uri="{BB962C8B-B14F-4D97-AF65-F5344CB8AC3E}">
        <p14:creationId xmlns:p14="http://schemas.microsoft.com/office/powerpoint/2010/main" val="8738749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Dispersión partículas: asimétrica con dependencia angular; aumenta con N, r.</a:t>
            </a:r>
          </a:p>
        </p:txBody>
      </p:sp>
      <p:sp>
        <p:nvSpPr>
          <p:cNvPr id="4" name="Marcador de número de diapositiva 3"/>
          <p:cNvSpPr>
            <a:spLocks noGrp="1"/>
          </p:cNvSpPr>
          <p:nvPr>
            <p:ph type="sldNum" sz="quarter" idx="5"/>
          </p:nvPr>
        </p:nvSpPr>
        <p:spPr/>
        <p:txBody>
          <a:bodyPr/>
          <a:lstStyle/>
          <a:p>
            <a:fld id="{8CC9F739-75ED-4714-B482-7DD5E656F94A}" type="slidenum">
              <a:rPr lang="es-ES" smtClean="0"/>
              <a:t>5</a:t>
            </a:fld>
            <a:endParaRPr lang="es-ES"/>
          </a:p>
        </p:txBody>
      </p:sp>
    </p:spTree>
    <p:extLst>
      <p:ext uri="{BB962C8B-B14F-4D97-AF65-F5344CB8AC3E}">
        <p14:creationId xmlns:p14="http://schemas.microsoft.com/office/powerpoint/2010/main" val="1508991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Marcador de notas 2"/>
              <p:cNvSpPr>
                <a:spLocks noGrp="1"/>
              </p:cNvSpPr>
              <p:nvPr>
                <p:ph type="body" idx="1"/>
              </p:nvPr>
            </p:nvSpPr>
            <p:spPr/>
            <p:txBody>
              <a:bodyPr/>
              <a:lstStyle/>
              <a:p>
                <a:r>
                  <a:rPr lang="es-ES" dirty="0"/>
                  <a:t>Hacer comentario de por qué ahora </a:t>
                </a:r>
                <a14:m>
                  <m:oMath xmlns:m="http://schemas.openxmlformats.org/officeDocument/2006/math">
                    <m:sSub>
                      <m:sSubPr>
                        <m:ctrlPr>
                          <a:rPr lang="es-ES" sz="1200" i="1" smtClean="0">
                            <a:effectLst/>
                            <a:latin typeface="Cambria Math" panose="02040503050406030204" pitchFamily="18" charset="0"/>
                            <a:cs typeface="Arial" panose="020B0604020202020204" pitchFamily="34" charset="0"/>
                          </a:rPr>
                        </m:ctrlPr>
                      </m:sSubPr>
                      <m:e>
                        <m:r>
                          <a:rPr lang="es-ES" sz="1200" i="1">
                            <a:effectLst/>
                            <a:latin typeface="Cambria Math" panose="02040503050406030204" pitchFamily="18" charset="0"/>
                            <a:ea typeface="Calibri" panose="020F0502020204030204" pitchFamily="34" charset="0"/>
                            <a:cs typeface="Arial" panose="020B0604020202020204" pitchFamily="34" charset="0"/>
                          </a:rPr>
                          <m:t>𝜎</m:t>
                        </m:r>
                      </m:e>
                      <m:sub>
                        <m:r>
                          <a:rPr lang="es-ES" sz="1200" i="1">
                            <a:effectLst/>
                            <a:latin typeface="Cambria Math" panose="02040503050406030204" pitchFamily="18" charset="0"/>
                            <a:ea typeface="Calibri" panose="020F0502020204030204" pitchFamily="34" charset="0"/>
                            <a:cs typeface="Arial" panose="020B0604020202020204" pitchFamily="34" charset="0"/>
                          </a:rPr>
                          <m:t>𝑠𝑝</m:t>
                        </m:r>
                      </m:sub>
                    </m:sSub>
                  </m:oMath>
                </a14:m>
                <a:r>
                  <a:rPr lang="es-ES" dirty="0"/>
                  <a:t> es mayor por la mañana que en la otra campaña:</a:t>
                </a:r>
                <a:r>
                  <a:rPr lang="es-ES" baseline="0" dirty="0"/>
                  <a:t> capa de mezcla.</a:t>
                </a:r>
                <a:endParaRPr lang="es-ES" dirty="0"/>
              </a:p>
            </p:txBody>
          </p:sp>
        </mc:Choice>
        <mc:Fallback>
          <p:sp>
            <p:nvSpPr>
              <p:cNvPr id="3" name="Marcador de notas 2"/>
              <p:cNvSpPr>
                <a:spLocks noGrp="1"/>
              </p:cNvSpPr>
              <p:nvPr>
                <p:ph type="body" idx="1"/>
              </p:nvPr>
            </p:nvSpPr>
            <p:spPr/>
            <p:txBody>
              <a:bodyPr/>
              <a:lstStyle/>
              <a:p>
                <a:r>
                  <a:rPr lang="es-ES" dirty="0"/>
                  <a:t>Hacer comentario de por qué ahora </a:t>
                </a:r>
                <a:r>
                  <a:rPr lang="es-ES" sz="1200" i="0">
                    <a:effectLst/>
                    <a:latin typeface="Cambria Math" panose="02040503050406030204" pitchFamily="18" charset="0"/>
                    <a:ea typeface="Calibri" panose="020F0502020204030204" pitchFamily="34" charset="0"/>
                    <a:cs typeface="Arial" panose="020B0604020202020204" pitchFamily="34" charset="0"/>
                  </a:rPr>
                  <a:t>𝜎_𝑠𝑝</a:t>
                </a:r>
                <a:r>
                  <a:rPr lang="es-ES" dirty="0"/>
                  <a:t> es mayor por la mañana que en la otra campaña:</a:t>
                </a:r>
                <a:r>
                  <a:rPr lang="es-ES" baseline="0" dirty="0"/>
                  <a:t> capa de mezcla.</a:t>
                </a:r>
                <a:endParaRPr lang="es-ES" dirty="0"/>
              </a:p>
            </p:txBody>
          </p:sp>
        </mc:Fallback>
      </mc:AlternateContent>
      <p:sp>
        <p:nvSpPr>
          <p:cNvPr id="4" name="Marcador de número de diapositiva 3"/>
          <p:cNvSpPr>
            <a:spLocks noGrp="1"/>
          </p:cNvSpPr>
          <p:nvPr>
            <p:ph type="sldNum" sz="quarter" idx="5"/>
          </p:nvPr>
        </p:nvSpPr>
        <p:spPr/>
        <p:txBody>
          <a:bodyPr/>
          <a:lstStyle/>
          <a:p>
            <a:fld id="{8CC9F739-75ED-4714-B482-7DD5E656F94A}" type="slidenum">
              <a:rPr lang="es-ES" smtClean="0"/>
              <a:t>34</a:t>
            </a:fld>
            <a:endParaRPr lang="es-ES"/>
          </a:p>
        </p:txBody>
      </p:sp>
    </p:spTree>
    <p:extLst>
      <p:ext uri="{BB962C8B-B14F-4D97-AF65-F5344CB8AC3E}">
        <p14:creationId xmlns:p14="http://schemas.microsoft.com/office/powerpoint/2010/main" val="36305593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Hacer comentario de por qué ahora los picos de </a:t>
            </a:r>
          </a:p>
        </p:txBody>
      </p:sp>
      <p:sp>
        <p:nvSpPr>
          <p:cNvPr id="4" name="Marcador de número de diapositiva 3"/>
          <p:cNvSpPr>
            <a:spLocks noGrp="1"/>
          </p:cNvSpPr>
          <p:nvPr>
            <p:ph type="sldNum" sz="quarter" idx="5"/>
          </p:nvPr>
        </p:nvSpPr>
        <p:spPr/>
        <p:txBody>
          <a:bodyPr/>
          <a:lstStyle/>
          <a:p>
            <a:fld id="{8CC9F739-75ED-4714-B482-7DD5E656F94A}" type="slidenum">
              <a:rPr lang="es-ES" smtClean="0"/>
              <a:t>35</a:t>
            </a:fld>
            <a:endParaRPr lang="es-ES"/>
          </a:p>
        </p:txBody>
      </p:sp>
    </p:spTree>
    <p:extLst>
      <p:ext uri="{BB962C8B-B14F-4D97-AF65-F5344CB8AC3E}">
        <p14:creationId xmlns:p14="http://schemas.microsoft.com/office/powerpoint/2010/main" val="14938867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800" dirty="0">
                <a:effectLst/>
                <a:latin typeface="Arial" panose="020B0604020202020204" pitchFamily="34" charset="0"/>
                <a:ea typeface="Calibri" panose="020F0502020204030204" pitchFamily="34" charset="0"/>
              </a:rPr>
              <a:t>consiste en una fuente de luz monocromática, de longitud de onda conocida, que ilumina una cámara de pequeño volumen donde se localiza la muestra de aire. Un tubo fotomultiplicador (PMT), adecuadamente dispuesto, detecta e integra los fotones de luz dispersada para esa longitud de onda. La fuente de luz está acomodada en la misma cámara de medida y con la geometría adecuada respecto al PMT posibilita que el instrumento pueda realizar continuamente medidas de </a:t>
            </a:r>
            <a:r>
              <a:rPr lang="es-ES" sz="1800" i="1" dirty="0">
                <a:effectLst/>
                <a:latin typeface="Arial" panose="020B0604020202020204" pitchFamily="34" charset="0"/>
                <a:ea typeface="Calibri" panose="020F0502020204030204" pitchFamily="34" charset="0"/>
              </a:rPr>
              <a:t>dispersión</a:t>
            </a:r>
            <a:r>
              <a:rPr lang="es-ES" sz="1800" dirty="0">
                <a:effectLst/>
                <a:latin typeface="Arial" panose="020B0604020202020204" pitchFamily="34" charset="0"/>
                <a:ea typeface="Calibri" panose="020F0502020204030204" pitchFamily="34" charset="0"/>
              </a:rPr>
              <a:t> del aire contenido en la celda de manera automática y a tiempo </a:t>
            </a:r>
            <a:r>
              <a:rPr lang="es-ES" sz="1800" dirty="0" err="1">
                <a:effectLst/>
                <a:latin typeface="Arial" panose="020B0604020202020204" pitchFamily="34" charset="0"/>
                <a:ea typeface="Calibri" panose="020F0502020204030204" pitchFamily="34" charset="0"/>
              </a:rPr>
              <a:t>cuasi-real</a:t>
            </a:r>
            <a:r>
              <a:rPr lang="es-ES" sz="1800" dirty="0">
                <a:effectLst/>
                <a:latin typeface="Arial" panose="020B0604020202020204" pitchFamily="34" charset="0"/>
                <a:ea typeface="Calibri" panose="020F0502020204030204" pitchFamily="34" charset="0"/>
              </a:rPr>
              <a:t>.</a:t>
            </a:r>
            <a:endParaRPr lang="es-ES" dirty="0"/>
          </a:p>
        </p:txBody>
      </p:sp>
      <p:sp>
        <p:nvSpPr>
          <p:cNvPr id="4" name="Marcador de número de diapositiva 3"/>
          <p:cNvSpPr>
            <a:spLocks noGrp="1"/>
          </p:cNvSpPr>
          <p:nvPr>
            <p:ph type="sldNum" sz="quarter" idx="5"/>
          </p:nvPr>
        </p:nvSpPr>
        <p:spPr/>
        <p:txBody>
          <a:bodyPr/>
          <a:lstStyle/>
          <a:p>
            <a:fld id="{8CC9F739-75ED-4714-B482-7DD5E656F94A}" type="slidenum">
              <a:rPr lang="es-ES" smtClean="0"/>
              <a:t>11</a:t>
            </a:fld>
            <a:endParaRPr lang="es-ES"/>
          </a:p>
        </p:txBody>
      </p:sp>
    </p:spTree>
    <p:extLst>
      <p:ext uri="{BB962C8B-B14F-4D97-AF65-F5344CB8AC3E}">
        <p14:creationId xmlns:p14="http://schemas.microsoft.com/office/powerpoint/2010/main" val="974131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Integración: dispersión de todas las partículas en la celda a distintos ángulos (10-170</a:t>
            </a:r>
            <a:r>
              <a:rPr lang="es-ES" dirty="0">
                <a:sym typeface="Symbol" panose="05050102010706020507" pitchFamily="18" charset="2"/>
              </a:rPr>
              <a:t>) se integran en la señal de PMT</a:t>
            </a:r>
            <a:endParaRPr lang="es-ES" dirty="0"/>
          </a:p>
        </p:txBody>
      </p:sp>
      <p:sp>
        <p:nvSpPr>
          <p:cNvPr id="4" name="Marcador de número de diapositiva 3"/>
          <p:cNvSpPr>
            <a:spLocks noGrp="1"/>
          </p:cNvSpPr>
          <p:nvPr>
            <p:ph type="sldNum" sz="quarter" idx="5"/>
          </p:nvPr>
        </p:nvSpPr>
        <p:spPr/>
        <p:txBody>
          <a:bodyPr/>
          <a:lstStyle/>
          <a:p>
            <a:fld id="{8CC9F739-75ED-4714-B482-7DD5E656F94A}" type="slidenum">
              <a:rPr lang="es-ES" smtClean="0"/>
              <a:t>12</a:t>
            </a:fld>
            <a:endParaRPr lang="es-ES"/>
          </a:p>
        </p:txBody>
      </p:sp>
    </p:spTree>
    <p:extLst>
      <p:ext uri="{BB962C8B-B14F-4D97-AF65-F5344CB8AC3E}">
        <p14:creationId xmlns:p14="http://schemas.microsoft.com/office/powerpoint/2010/main" val="20486151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Marcador de notas 2"/>
              <p:cNvSpPr>
                <a:spLocks noGrp="1"/>
              </p:cNvSpPr>
              <p:nvPr>
                <p:ph type="body" idx="1"/>
              </p:nvPr>
            </p:nvSpPr>
            <p:spPr/>
            <p:txBody>
              <a:bodyPr/>
              <a:lstStyle/>
              <a:p>
                <a:r>
                  <a:rPr lang="es-ES" dirty="0"/>
                  <a:t>Serie temporal de promedios horarios de </a:t>
                </a:r>
                <a14:m>
                  <m:oMath xmlns:m="http://schemas.openxmlformats.org/officeDocument/2006/math">
                    <m:sSub>
                      <m:sSubPr>
                        <m:ctrlPr>
                          <a:rPr lang="es-ES" i="1" smtClean="0">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𝑠𝑝</m:t>
                        </m:r>
                      </m:sub>
                    </m:sSub>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𝜆</m:t>
                        </m:r>
                      </m:e>
                    </m:d>
                    <m:r>
                      <a:rPr lang="es-ES" b="0" i="0" smtClean="0">
                        <a:latin typeface="Cambria Math" panose="02040503050406030204" pitchFamily="18" charset="0"/>
                      </a:rPr>
                      <m:t> </m:t>
                    </m:r>
                  </m:oMath>
                </a14:m>
                <a:r>
                  <a:rPr lang="es-ES" dirty="0"/>
                  <a:t>medidos por los dos nefelómetros</a:t>
                </a:r>
                <a:r>
                  <a:rPr lang="es-ES" baseline="0" dirty="0"/>
                  <a:t> en las tres longitudes de onda. Los intervalos sin datos corresponden a calibración y mantenimiento. Fuerte variabilidad temporal: influencia de distintos escenarios ambientales de alcance y naturaleza diferente. Se observa el aceptable ajuste en la HR medida por ambos equipos</a:t>
                </a:r>
                <a:endParaRPr lang="es-ES" dirty="0"/>
              </a:p>
            </p:txBody>
          </p:sp>
        </mc:Choice>
        <mc:Fallback>
          <p:sp>
            <p:nvSpPr>
              <p:cNvPr id="3" name="Marcador de notas 2"/>
              <p:cNvSpPr>
                <a:spLocks noGrp="1"/>
              </p:cNvSpPr>
              <p:nvPr>
                <p:ph type="body" idx="1"/>
              </p:nvPr>
            </p:nvSpPr>
            <p:spPr/>
            <p:txBody>
              <a:bodyPr/>
              <a:lstStyle/>
              <a:p>
                <a:r>
                  <a:rPr lang="es-ES" dirty="0"/>
                  <a:t>Serie temporal de promedios horarios de </a:t>
                </a:r>
                <a:r>
                  <a:rPr lang="es-ES" i="0">
                    <a:latin typeface="Cambria Math" panose="02040503050406030204" pitchFamily="18" charset="0"/>
                  </a:rPr>
                  <a:t>𝜎</a:t>
                </a:r>
                <a:r>
                  <a:rPr lang="es-ES" i="0">
                    <a:solidFill>
                      <a:srgbClr val="836967"/>
                    </a:solidFill>
                    <a:latin typeface="Cambria Math" panose="02040503050406030204" pitchFamily="18" charset="0"/>
                  </a:rPr>
                  <a:t>_</a:t>
                </a:r>
                <a:r>
                  <a:rPr lang="es-ES" i="0">
                    <a:latin typeface="Cambria Math" panose="02040503050406030204" pitchFamily="18" charset="0"/>
                  </a:rPr>
                  <a:t>𝑠𝑝</a:t>
                </a:r>
                <a:r>
                  <a:rPr lang="es-ES" i="0">
                    <a:solidFill>
                      <a:srgbClr val="836967"/>
                    </a:solidFill>
                    <a:latin typeface="Cambria Math" panose="02040503050406030204" pitchFamily="18" charset="0"/>
                  </a:rPr>
                  <a:t> (</a:t>
                </a:r>
                <a:r>
                  <a:rPr lang="es-ES" i="0">
                    <a:latin typeface="Cambria Math" panose="02040503050406030204" pitchFamily="18" charset="0"/>
                  </a:rPr>
                  <a:t>𝜆)</a:t>
                </a:r>
                <a:r>
                  <a:rPr lang="es-ES" b="0" i="0">
                    <a:latin typeface="Cambria Math" panose="02040503050406030204" pitchFamily="18" charset="0"/>
                  </a:rPr>
                  <a:t>  </a:t>
                </a:r>
                <a:r>
                  <a:rPr lang="es-ES" dirty="0"/>
                  <a:t>medidos por los dos nefelómetros</a:t>
                </a:r>
                <a:r>
                  <a:rPr lang="es-ES" baseline="0" dirty="0"/>
                  <a:t> en las tres longitudes de onda. Los intervalos sin datos corresponden a calibración y mantenimiento. Fuerte variabilidad temporal: influencia de distintos escenarios ambientales de alcance y naturaleza diferente. Se observa el aceptable ajuste en la HR medida por ambos equipos</a:t>
                </a:r>
                <a:endParaRPr lang="es-ES" dirty="0"/>
              </a:p>
            </p:txBody>
          </p:sp>
        </mc:Fallback>
      </mc:AlternateContent>
      <p:sp>
        <p:nvSpPr>
          <p:cNvPr id="4" name="Marcador de número de diapositiva 3"/>
          <p:cNvSpPr>
            <a:spLocks noGrp="1"/>
          </p:cNvSpPr>
          <p:nvPr>
            <p:ph type="sldNum" sz="quarter" idx="5"/>
          </p:nvPr>
        </p:nvSpPr>
        <p:spPr/>
        <p:txBody>
          <a:bodyPr/>
          <a:lstStyle/>
          <a:p>
            <a:fld id="{8CC9F739-75ED-4714-B482-7DD5E656F94A}" type="slidenum">
              <a:rPr lang="es-ES" smtClean="0"/>
              <a:t>19</a:t>
            </a:fld>
            <a:endParaRPr lang="es-ES"/>
          </a:p>
        </p:txBody>
      </p:sp>
    </p:spTree>
    <p:extLst>
      <p:ext uri="{BB962C8B-B14F-4D97-AF65-F5344CB8AC3E}">
        <p14:creationId xmlns:p14="http://schemas.microsoft.com/office/powerpoint/2010/main" val="1994036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Marcador de notas 2"/>
              <p:cNvSpPr>
                <a:spLocks noGrp="1"/>
              </p:cNvSpPr>
              <p:nvPr>
                <p:ph type="body" idx="1"/>
              </p:nvPr>
            </p:nvSpPr>
            <p:spPr/>
            <p:txBody>
              <a:bodyPr/>
              <a:lstStyle/>
              <a:p>
                <a:r>
                  <a:rPr lang="es-ES" dirty="0"/>
                  <a:t>Correlación de </a:t>
                </a:r>
                <a14:m>
                  <m:oMath xmlns:m="http://schemas.openxmlformats.org/officeDocument/2006/math">
                    <m:sSub>
                      <m:sSubPr>
                        <m:ctrlPr>
                          <a:rPr lang="es-ES" i="1" smtClean="0">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𝑠𝑝</m:t>
                        </m:r>
                      </m:sub>
                    </m:sSub>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𝜆</m:t>
                        </m:r>
                      </m:e>
                    </m:d>
                  </m:oMath>
                </a14:m>
                <a:r>
                  <a:rPr lang="es-ES" dirty="0"/>
                  <a:t> para ambos nefelómetros en el periodo. Aceptable equivalencia de medidas.</a:t>
                </a:r>
              </a:p>
            </p:txBody>
          </p:sp>
        </mc:Choice>
        <mc:Fallback>
          <p:sp>
            <p:nvSpPr>
              <p:cNvPr id="3" name="Marcador de notas 2"/>
              <p:cNvSpPr>
                <a:spLocks noGrp="1"/>
              </p:cNvSpPr>
              <p:nvPr>
                <p:ph type="body" idx="1"/>
              </p:nvPr>
            </p:nvSpPr>
            <p:spPr/>
            <p:txBody>
              <a:bodyPr/>
              <a:lstStyle/>
              <a:p>
                <a:r>
                  <a:rPr lang="es-ES" dirty="0"/>
                  <a:t>Correlación de </a:t>
                </a:r>
                <a:r>
                  <a:rPr lang="es-ES" i="0">
                    <a:latin typeface="Cambria Math" panose="02040503050406030204" pitchFamily="18" charset="0"/>
                  </a:rPr>
                  <a:t>𝜎</a:t>
                </a:r>
                <a:r>
                  <a:rPr lang="es-ES" i="0">
                    <a:solidFill>
                      <a:srgbClr val="836967"/>
                    </a:solidFill>
                    <a:latin typeface="Cambria Math" panose="02040503050406030204" pitchFamily="18" charset="0"/>
                  </a:rPr>
                  <a:t>_</a:t>
                </a:r>
                <a:r>
                  <a:rPr lang="es-ES" i="0">
                    <a:latin typeface="Cambria Math" panose="02040503050406030204" pitchFamily="18" charset="0"/>
                  </a:rPr>
                  <a:t>𝑠𝑝</a:t>
                </a:r>
                <a:r>
                  <a:rPr lang="es-ES" i="0">
                    <a:solidFill>
                      <a:srgbClr val="836967"/>
                    </a:solidFill>
                    <a:latin typeface="Cambria Math" panose="02040503050406030204" pitchFamily="18" charset="0"/>
                  </a:rPr>
                  <a:t> (</a:t>
                </a:r>
                <a:r>
                  <a:rPr lang="es-ES" i="0">
                    <a:latin typeface="Cambria Math" panose="02040503050406030204" pitchFamily="18" charset="0"/>
                  </a:rPr>
                  <a:t>𝜆)</a:t>
                </a:r>
                <a:r>
                  <a:rPr lang="es-ES" dirty="0"/>
                  <a:t> para ambos nefelómetros en el periodo. Aceptable equivalencia de medidas.</a:t>
                </a:r>
              </a:p>
            </p:txBody>
          </p:sp>
        </mc:Fallback>
      </mc:AlternateContent>
      <p:sp>
        <p:nvSpPr>
          <p:cNvPr id="4" name="Marcador de número de diapositiva 3"/>
          <p:cNvSpPr>
            <a:spLocks noGrp="1"/>
          </p:cNvSpPr>
          <p:nvPr>
            <p:ph type="sldNum" sz="quarter" idx="5"/>
          </p:nvPr>
        </p:nvSpPr>
        <p:spPr/>
        <p:txBody>
          <a:bodyPr/>
          <a:lstStyle/>
          <a:p>
            <a:fld id="{8CC9F739-75ED-4714-B482-7DD5E656F94A}" type="slidenum">
              <a:rPr lang="es-ES" smtClean="0"/>
              <a:t>20</a:t>
            </a:fld>
            <a:endParaRPr lang="es-ES"/>
          </a:p>
        </p:txBody>
      </p:sp>
    </p:spTree>
    <p:extLst>
      <p:ext uri="{BB962C8B-B14F-4D97-AF65-F5344CB8AC3E}">
        <p14:creationId xmlns:p14="http://schemas.microsoft.com/office/powerpoint/2010/main" val="2834068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mc:Choice xmlns:a14="http://schemas.microsoft.com/office/drawing/2010/main" Requires="a14">
          <p:sp>
            <p:nvSpPr>
              <p:cNvPr id="3" name="Marcador de notas 2"/>
              <p:cNvSpPr>
                <a:spLocks noGrp="1"/>
              </p:cNvSpPr>
              <p:nvPr>
                <p:ph type="body" idx="1"/>
              </p:nvPr>
            </p:nvSpPr>
            <p:spPr/>
            <p:txBody>
              <a:bodyPr/>
              <a:lstStyle/>
              <a:p>
                <a:r>
                  <a:rPr lang="es-ES" dirty="0"/>
                  <a:t>Para observar los distintos Episodios atmosféricos durante la campaña se representa la evolución diaria de </a:t>
                </a:r>
                <a14:m>
                  <m:oMath xmlns:m="http://schemas.openxmlformats.org/officeDocument/2006/math">
                    <m:sSub>
                      <m:sSubPr>
                        <m:ctrlPr>
                          <a:rPr lang="es-ES" i="1" smtClean="0">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𝑠𝑝</m:t>
                        </m:r>
                      </m:sub>
                    </m:sSub>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𝜆</m:t>
                        </m:r>
                      </m:e>
                    </m:d>
                  </m:oMath>
                </a14:m>
                <a:r>
                  <a:rPr lang="es-ES" dirty="0"/>
                  <a:t>. Evento sahariano; estabilidad atmosférica y otros.</a:t>
                </a:r>
              </a:p>
            </p:txBody>
          </p:sp>
        </mc:Choice>
        <mc:Fallback>
          <p:sp>
            <p:nvSpPr>
              <p:cNvPr id="3" name="Marcador de notas 2"/>
              <p:cNvSpPr>
                <a:spLocks noGrp="1"/>
              </p:cNvSpPr>
              <p:nvPr>
                <p:ph type="body" idx="1"/>
              </p:nvPr>
            </p:nvSpPr>
            <p:spPr/>
            <p:txBody>
              <a:bodyPr/>
              <a:lstStyle/>
              <a:p>
                <a:r>
                  <a:rPr lang="es-ES" dirty="0"/>
                  <a:t>Para observar los distintos Episodios atmosféricos durante la campaña se representa la evolución diaria de </a:t>
                </a:r>
                <a:r>
                  <a:rPr lang="es-ES" i="0">
                    <a:latin typeface="Cambria Math" panose="02040503050406030204" pitchFamily="18" charset="0"/>
                  </a:rPr>
                  <a:t>𝜎</a:t>
                </a:r>
                <a:r>
                  <a:rPr lang="es-ES" i="0">
                    <a:solidFill>
                      <a:srgbClr val="836967"/>
                    </a:solidFill>
                    <a:latin typeface="Cambria Math" panose="02040503050406030204" pitchFamily="18" charset="0"/>
                  </a:rPr>
                  <a:t>_</a:t>
                </a:r>
                <a:r>
                  <a:rPr lang="es-ES" i="0">
                    <a:latin typeface="Cambria Math" panose="02040503050406030204" pitchFamily="18" charset="0"/>
                  </a:rPr>
                  <a:t>𝑠𝑝</a:t>
                </a:r>
                <a:r>
                  <a:rPr lang="es-ES" i="0">
                    <a:solidFill>
                      <a:srgbClr val="836967"/>
                    </a:solidFill>
                    <a:latin typeface="Cambria Math" panose="02040503050406030204" pitchFamily="18" charset="0"/>
                  </a:rPr>
                  <a:t> (</a:t>
                </a:r>
                <a:r>
                  <a:rPr lang="es-ES" i="0">
                    <a:latin typeface="Cambria Math" panose="02040503050406030204" pitchFamily="18" charset="0"/>
                  </a:rPr>
                  <a:t>𝜆)</a:t>
                </a:r>
                <a:r>
                  <a:rPr lang="es-ES" dirty="0"/>
                  <a:t>. Evento sahariano; estabilidad atmosférica y otros.</a:t>
                </a:r>
              </a:p>
            </p:txBody>
          </p:sp>
        </mc:Fallback>
      </mc:AlternateContent>
      <p:sp>
        <p:nvSpPr>
          <p:cNvPr id="4" name="Marcador de número de diapositiva 3"/>
          <p:cNvSpPr>
            <a:spLocks noGrp="1"/>
          </p:cNvSpPr>
          <p:nvPr>
            <p:ph type="sldNum" sz="quarter" idx="5"/>
          </p:nvPr>
        </p:nvSpPr>
        <p:spPr/>
        <p:txBody>
          <a:bodyPr/>
          <a:lstStyle/>
          <a:p>
            <a:fld id="{8CC9F739-75ED-4714-B482-7DD5E656F94A}" type="slidenum">
              <a:rPr lang="es-ES" smtClean="0"/>
              <a:t>21</a:t>
            </a:fld>
            <a:endParaRPr lang="es-ES"/>
          </a:p>
        </p:txBody>
      </p:sp>
    </p:spTree>
    <p:extLst>
      <p:ext uri="{BB962C8B-B14F-4D97-AF65-F5344CB8AC3E}">
        <p14:creationId xmlns:p14="http://schemas.microsoft.com/office/powerpoint/2010/main" val="3089181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Días sin evento: patrón definido con dos máximos. Primero coincidiendo con la hora punta de la mañana. Indicar que se desplaza temporalmente un poco por la situación suburbana del emplazamiento. El segundo, más ancho porque la hora de colegios y vuelta del trabajo está extendida a diferencia de la mañana. Éste un poco más alto, por efecto de reducción de la capa de mezcla al anochecer. Estabilidad diferencias e igualdades con día normal. Intrusión comentar aparte al final. Hacer comentario del SAE</a:t>
            </a:r>
          </a:p>
        </p:txBody>
      </p:sp>
      <p:sp>
        <p:nvSpPr>
          <p:cNvPr id="4" name="Marcador de número de diapositiva 3"/>
          <p:cNvSpPr>
            <a:spLocks noGrp="1"/>
          </p:cNvSpPr>
          <p:nvPr>
            <p:ph type="sldNum" sz="quarter" idx="5"/>
          </p:nvPr>
        </p:nvSpPr>
        <p:spPr/>
        <p:txBody>
          <a:bodyPr/>
          <a:lstStyle/>
          <a:p>
            <a:fld id="{8CC9F739-75ED-4714-B482-7DD5E656F94A}" type="slidenum">
              <a:rPr lang="es-ES" smtClean="0"/>
              <a:t>23</a:t>
            </a:fld>
            <a:endParaRPr lang="es-ES"/>
          </a:p>
        </p:txBody>
      </p:sp>
    </p:spTree>
    <p:extLst>
      <p:ext uri="{BB962C8B-B14F-4D97-AF65-F5344CB8AC3E}">
        <p14:creationId xmlns:p14="http://schemas.microsoft.com/office/powerpoint/2010/main" val="25206378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Partículas finas más eficientes en dispersar la luz que las gruesas</a:t>
            </a:r>
          </a:p>
        </p:txBody>
      </p:sp>
      <p:sp>
        <p:nvSpPr>
          <p:cNvPr id="4" name="Marcador de número de diapositiva 3"/>
          <p:cNvSpPr>
            <a:spLocks noGrp="1"/>
          </p:cNvSpPr>
          <p:nvPr>
            <p:ph type="sldNum" sz="quarter" idx="5"/>
          </p:nvPr>
        </p:nvSpPr>
        <p:spPr/>
        <p:txBody>
          <a:bodyPr/>
          <a:lstStyle/>
          <a:p>
            <a:fld id="{8CC9F739-75ED-4714-B482-7DD5E656F94A}" type="slidenum">
              <a:rPr lang="es-ES" smtClean="0"/>
              <a:t>27</a:t>
            </a:fld>
            <a:endParaRPr lang="es-ES"/>
          </a:p>
        </p:txBody>
      </p:sp>
    </p:spTree>
    <p:extLst>
      <p:ext uri="{BB962C8B-B14F-4D97-AF65-F5344CB8AC3E}">
        <p14:creationId xmlns:p14="http://schemas.microsoft.com/office/powerpoint/2010/main" val="12512882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Explicar bien el experimento y la diferencia de lo que mide cada nefelómetro.</a:t>
            </a:r>
          </a:p>
        </p:txBody>
      </p:sp>
      <p:sp>
        <p:nvSpPr>
          <p:cNvPr id="4" name="Marcador de número de diapositiva 3"/>
          <p:cNvSpPr>
            <a:spLocks noGrp="1"/>
          </p:cNvSpPr>
          <p:nvPr>
            <p:ph type="sldNum" sz="quarter" idx="5"/>
          </p:nvPr>
        </p:nvSpPr>
        <p:spPr/>
        <p:txBody>
          <a:bodyPr/>
          <a:lstStyle/>
          <a:p>
            <a:fld id="{8CC9F739-75ED-4714-B482-7DD5E656F94A}" type="slidenum">
              <a:rPr lang="es-ES" smtClean="0"/>
              <a:t>29</a:t>
            </a:fld>
            <a:endParaRPr lang="es-ES"/>
          </a:p>
        </p:txBody>
      </p:sp>
    </p:spTree>
    <p:extLst>
      <p:ext uri="{BB962C8B-B14F-4D97-AF65-F5344CB8AC3E}">
        <p14:creationId xmlns:p14="http://schemas.microsoft.com/office/powerpoint/2010/main" val="41567389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F67B83-F774-5C2C-5D13-E0F994BE6A36}"/>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A4A723FD-B303-6F8F-B23F-6D63EC802D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E65D5968-F529-37C3-A271-3007EB3E68A7}"/>
              </a:ext>
            </a:extLst>
          </p:cNvPr>
          <p:cNvSpPr>
            <a:spLocks noGrp="1"/>
          </p:cNvSpPr>
          <p:nvPr>
            <p:ph type="dt" sz="half" idx="10"/>
          </p:nvPr>
        </p:nvSpPr>
        <p:spPr/>
        <p:txBody>
          <a:bodyPr/>
          <a:lstStyle/>
          <a:p>
            <a:fld id="{FCDB67EA-FA09-46E5-A997-CCFFFFE16EAE}" type="datetime1">
              <a:rPr lang="en-US" smtClean="0"/>
              <a:t>7/9/2023</a:t>
            </a:fld>
            <a:endParaRPr lang="en-US"/>
          </a:p>
        </p:txBody>
      </p:sp>
      <p:sp>
        <p:nvSpPr>
          <p:cNvPr id="5" name="Marcador de pie de página 4">
            <a:extLst>
              <a:ext uri="{FF2B5EF4-FFF2-40B4-BE49-F238E27FC236}">
                <a16:creationId xmlns:a16="http://schemas.microsoft.com/office/drawing/2014/main" id="{20682712-6976-BBD1-72F9-69837C9888A1}"/>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36C7D1E-7238-2EC2-B064-72019FAAE393}"/>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4024937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9FD230-D1B9-2EAA-BC4D-5092CD5EF49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ABA6B416-877E-E4C7-AC8C-F90B7C276D1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24644F83-7554-B63C-1F35-D892D28DE824}"/>
              </a:ext>
            </a:extLst>
          </p:cNvPr>
          <p:cNvSpPr>
            <a:spLocks noGrp="1"/>
          </p:cNvSpPr>
          <p:nvPr>
            <p:ph type="dt" sz="half" idx="10"/>
          </p:nvPr>
        </p:nvSpPr>
        <p:spPr/>
        <p:txBody>
          <a:bodyPr/>
          <a:lstStyle/>
          <a:p>
            <a:fld id="{3DA35AE8-A615-4B27-A486-973A907EB8E8}" type="datetime1">
              <a:rPr lang="en-US" smtClean="0"/>
              <a:t>7/9/2023</a:t>
            </a:fld>
            <a:endParaRPr lang="en-US"/>
          </a:p>
        </p:txBody>
      </p:sp>
      <p:sp>
        <p:nvSpPr>
          <p:cNvPr id="5" name="Marcador de pie de página 4">
            <a:extLst>
              <a:ext uri="{FF2B5EF4-FFF2-40B4-BE49-F238E27FC236}">
                <a16:creationId xmlns:a16="http://schemas.microsoft.com/office/drawing/2014/main" id="{0A3AEB53-7045-6A45-A4DD-4BD8AD18A6EC}"/>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498D0215-130A-4586-A450-CBE2C89FD267}"/>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4289044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11AEB1C-E3F4-F1E5-471E-C85DB9CB819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FCB24625-A850-71A1-D766-51B7A59100B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2FCCE5-EC21-7D53-401C-F5295AF9DAF8}"/>
              </a:ext>
            </a:extLst>
          </p:cNvPr>
          <p:cNvSpPr>
            <a:spLocks noGrp="1"/>
          </p:cNvSpPr>
          <p:nvPr>
            <p:ph type="dt" sz="half" idx="10"/>
          </p:nvPr>
        </p:nvSpPr>
        <p:spPr/>
        <p:txBody>
          <a:bodyPr/>
          <a:lstStyle/>
          <a:p>
            <a:fld id="{D1A88987-2478-4546-8CA9-77CCE57FF2B7}" type="datetime1">
              <a:rPr lang="en-US" smtClean="0"/>
              <a:t>7/9/2023</a:t>
            </a:fld>
            <a:endParaRPr lang="en-US"/>
          </a:p>
        </p:txBody>
      </p:sp>
      <p:sp>
        <p:nvSpPr>
          <p:cNvPr id="5" name="Marcador de pie de página 4">
            <a:extLst>
              <a:ext uri="{FF2B5EF4-FFF2-40B4-BE49-F238E27FC236}">
                <a16:creationId xmlns:a16="http://schemas.microsoft.com/office/drawing/2014/main" id="{880C8AE7-1FB9-4499-E062-C8472D62F39D}"/>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FD4E9BDD-3708-6E0C-89F5-5EEB53ABE3B9}"/>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2519370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4D213-F310-7B37-57AF-9111D56C8D3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D6195E0-D86A-0983-13B3-15231DD7D42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630A2A6-0CA6-A6C4-3304-44DA2B399C7C}"/>
              </a:ext>
            </a:extLst>
          </p:cNvPr>
          <p:cNvSpPr>
            <a:spLocks noGrp="1"/>
          </p:cNvSpPr>
          <p:nvPr>
            <p:ph type="dt" sz="half" idx="10"/>
          </p:nvPr>
        </p:nvSpPr>
        <p:spPr/>
        <p:txBody>
          <a:bodyPr/>
          <a:lstStyle/>
          <a:p>
            <a:fld id="{4201E6D4-EB66-414F-9FB7-6FC70F764F02}" type="datetime1">
              <a:rPr lang="en-US" smtClean="0"/>
              <a:t>7/9/2023</a:t>
            </a:fld>
            <a:endParaRPr lang="en-US"/>
          </a:p>
        </p:txBody>
      </p:sp>
      <p:sp>
        <p:nvSpPr>
          <p:cNvPr id="5" name="Marcador de pie de página 4">
            <a:extLst>
              <a:ext uri="{FF2B5EF4-FFF2-40B4-BE49-F238E27FC236}">
                <a16:creationId xmlns:a16="http://schemas.microsoft.com/office/drawing/2014/main" id="{D2395A12-97F1-7430-FB01-77156B2765BC}"/>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1A8C8748-BC65-4682-20E0-2BB236D3F105}"/>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33622835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37BD997-BE79-9D42-FB82-EC408D07623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3CAB508A-9FA7-0ADD-D26D-315B157C8D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AF68280-91BD-C43D-5BE5-7888B5372F82}"/>
              </a:ext>
            </a:extLst>
          </p:cNvPr>
          <p:cNvSpPr>
            <a:spLocks noGrp="1"/>
          </p:cNvSpPr>
          <p:nvPr>
            <p:ph type="dt" sz="half" idx="10"/>
          </p:nvPr>
        </p:nvSpPr>
        <p:spPr/>
        <p:txBody>
          <a:bodyPr/>
          <a:lstStyle/>
          <a:p>
            <a:fld id="{1628D40D-B263-4533-995F-1FAA51D98366}" type="datetime1">
              <a:rPr lang="en-US" smtClean="0"/>
              <a:t>7/9/2023</a:t>
            </a:fld>
            <a:endParaRPr lang="en-US"/>
          </a:p>
        </p:txBody>
      </p:sp>
      <p:sp>
        <p:nvSpPr>
          <p:cNvPr id="5" name="Marcador de pie de página 4">
            <a:extLst>
              <a:ext uri="{FF2B5EF4-FFF2-40B4-BE49-F238E27FC236}">
                <a16:creationId xmlns:a16="http://schemas.microsoft.com/office/drawing/2014/main" id="{274DEC2F-D9CA-ED35-EAA1-03A25F38A907}"/>
              </a:ext>
            </a:extLst>
          </p:cNvPr>
          <p:cNvSpPr>
            <a:spLocks noGrp="1"/>
          </p:cNvSpPr>
          <p:nvPr>
            <p:ph type="ftr" sz="quarter" idx="11"/>
          </p:nvPr>
        </p:nvSpPr>
        <p:spPr/>
        <p:txBody>
          <a:bodyPr/>
          <a:lstStyle/>
          <a:p>
            <a:endParaRPr lang="en-US"/>
          </a:p>
        </p:txBody>
      </p:sp>
      <p:sp>
        <p:nvSpPr>
          <p:cNvPr id="6" name="Marcador de número de diapositiva 5">
            <a:extLst>
              <a:ext uri="{FF2B5EF4-FFF2-40B4-BE49-F238E27FC236}">
                <a16:creationId xmlns:a16="http://schemas.microsoft.com/office/drawing/2014/main" id="{A7AD17AF-23F6-023E-F173-BFF8F87ABAD8}"/>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3428286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EFEACF-694B-06A7-4C97-636B6BA6694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102D41D4-E6DB-2F9B-B7EA-AFC73693E8C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1813B7C-AE8C-8214-4426-87572F091B9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30AEF096-7441-C084-3F3A-22C80A88F91B}"/>
              </a:ext>
            </a:extLst>
          </p:cNvPr>
          <p:cNvSpPr>
            <a:spLocks noGrp="1"/>
          </p:cNvSpPr>
          <p:nvPr>
            <p:ph type="dt" sz="half" idx="10"/>
          </p:nvPr>
        </p:nvSpPr>
        <p:spPr/>
        <p:txBody>
          <a:bodyPr/>
          <a:lstStyle/>
          <a:p>
            <a:fld id="{C833335C-EC12-4808-A45B-78416311DB81}" type="datetime1">
              <a:rPr lang="en-US" smtClean="0"/>
              <a:t>7/9/2023</a:t>
            </a:fld>
            <a:endParaRPr lang="en-US"/>
          </a:p>
        </p:txBody>
      </p:sp>
      <p:sp>
        <p:nvSpPr>
          <p:cNvPr id="6" name="Marcador de pie de página 5">
            <a:extLst>
              <a:ext uri="{FF2B5EF4-FFF2-40B4-BE49-F238E27FC236}">
                <a16:creationId xmlns:a16="http://schemas.microsoft.com/office/drawing/2014/main" id="{64406BC8-2A65-09C1-5D83-010BFB7833E5}"/>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ED9F3AC0-8D37-D576-627D-73A4998E462E}"/>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8657049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7FEE5F-C89F-7C5E-57EA-BF65014AACDE}"/>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6637438D-4154-5E60-5F0B-2B1C8066163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FE991937-F3CE-E654-2902-5A496F78B269}"/>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84836DDE-7507-0406-8DE5-E67A298503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A5F9461F-72EE-F5AE-9E33-C94C5CA864C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06BDAAA-DFE4-9B15-57DA-136A4BD5E83E}"/>
              </a:ext>
            </a:extLst>
          </p:cNvPr>
          <p:cNvSpPr>
            <a:spLocks noGrp="1"/>
          </p:cNvSpPr>
          <p:nvPr>
            <p:ph type="dt" sz="half" idx="10"/>
          </p:nvPr>
        </p:nvSpPr>
        <p:spPr/>
        <p:txBody>
          <a:bodyPr/>
          <a:lstStyle/>
          <a:p>
            <a:fld id="{FBB7C488-D82F-40F2-ADDE-D83D4920B0ED}" type="datetime1">
              <a:rPr lang="en-US" smtClean="0"/>
              <a:t>7/9/2023</a:t>
            </a:fld>
            <a:endParaRPr lang="en-US"/>
          </a:p>
        </p:txBody>
      </p:sp>
      <p:sp>
        <p:nvSpPr>
          <p:cNvPr id="8" name="Marcador de pie de página 7">
            <a:extLst>
              <a:ext uri="{FF2B5EF4-FFF2-40B4-BE49-F238E27FC236}">
                <a16:creationId xmlns:a16="http://schemas.microsoft.com/office/drawing/2014/main" id="{F4BE472F-5EE9-F699-075E-1851CBA8016D}"/>
              </a:ext>
            </a:extLst>
          </p:cNvPr>
          <p:cNvSpPr>
            <a:spLocks noGrp="1"/>
          </p:cNvSpPr>
          <p:nvPr>
            <p:ph type="ftr" sz="quarter" idx="11"/>
          </p:nvPr>
        </p:nvSpPr>
        <p:spPr/>
        <p:txBody>
          <a:bodyPr/>
          <a:lstStyle/>
          <a:p>
            <a:endParaRPr lang="en-US"/>
          </a:p>
        </p:txBody>
      </p:sp>
      <p:sp>
        <p:nvSpPr>
          <p:cNvPr id="9" name="Marcador de número de diapositiva 8">
            <a:extLst>
              <a:ext uri="{FF2B5EF4-FFF2-40B4-BE49-F238E27FC236}">
                <a16:creationId xmlns:a16="http://schemas.microsoft.com/office/drawing/2014/main" id="{81CE9FCF-7CCA-F245-8D79-AA96B3438687}"/>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2007246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2D2AEE-3461-936A-780B-73EEBA7E51D3}"/>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4536CD70-D8FB-A5C3-AE7A-2F23DDF1E1C3}"/>
              </a:ext>
            </a:extLst>
          </p:cNvPr>
          <p:cNvSpPr>
            <a:spLocks noGrp="1"/>
          </p:cNvSpPr>
          <p:nvPr>
            <p:ph type="dt" sz="half" idx="10"/>
          </p:nvPr>
        </p:nvSpPr>
        <p:spPr/>
        <p:txBody>
          <a:bodyPr/>
          <a:lstStyle/>
          <a:p>
            <a:fld id="{3CCB809D-FEB5-4453-B597-F7F0BB2BACF5}" type="datetime1">
              <a:rPr lang="en-US" smtClean="0"/>
              <a:t>7/9/2023</a:t>
            </a:fld>
            <a:endParaRPr lang="en-US"/>
          </a:p>
        </p:txBody>
      </p:sp>
      <p:sp>
        <p:nvSpPr>
          <p:cNvPr id="4" name="Marcador de pie de página 3">
            <a:extLst>
              <a:ext uri="{FF2B5EF4-FFF2-40B4-BE49-F238E27FC236}">
                <a16:creationId xmlns:a16="http://schemas.microsoft.com/office/drawing/2014/main" id="{98DA4C48-0F14-E7CB-9CFA-5133339A871B}"/>
              </a:ext>
            </a:extLst>
          </p:cNvPr>
          <p:cNvSpPr>
            <a:spLocks noGrp="1"/>
          </p:cNvSpPr>
          <p:nvPr>
            <p:ph type="ftr" sz="quarter" idx="11"/>
          </p:nvPr>
        </p:nvSpPr>
        <p:spPr/>
        <p:txBody>
          <a:bodyPr/>
          <a:lstStyle/>
          <a:p>
            <a:endParaRPr lang="en-US"/>
          </a:p>
        </p:txBody>
      </p:sp>
      <p:sp>
        <p:nvSpPr>
          <p:cNvPr id="5" name="Marcador de número de diapositiva 4">
            <a:extLst>
              <a:ext uri="{FF2B5EF4-FFF2-40B4-BE49-F238E27FC236}">
                <a16:creationId xmlns:a16="http://schemas.microsoft.com/office/drawing/2014/main" id="{61B38236-2C79-185A-8064-9C4972621FFA}"/>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22574285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32E2950B-6C76-96F8-3F84-10AEFD0BF14C}"/>
              </a:ext>
            </a:extLst>
          </p:cNvPr>
          <p:cNvSpPr>
            <a:spLocks noGrp="1"/>
          </p:cNvSpPr>
          <p:nvPr>
            <p:ph type="dt" sz="half" idx="10"/>
          </p:nvPr>
        </p:nvSpPr>
        <p:spPr/>
        <p:txBody>
          <a:bodyPr/>
          <a:lstStyle/>
          <a:p>
            <a:fld id="{A88CA0A0-A44B-4004-B8D9-4D8FCDC0D800}" type="datetime1">
              <a:rPr lang="en-US" smtClean="0"/>
              <a:t>7/9/2023</a:t>
            </a:fld>
            <a:endParaRPr lang="en-US"/>
          </a:p>
        </p:txBody>
      </p:sp>
      <p:sp>
        <p:nvSpPr>
          <p:cNvPr id="3" name="Marcador de pie de página 2">
            <a:extLst>
              <a:ext uri="{FF2B5EF4-FFF2-40B4-BE49-F238E27FC236}">
                <a16:creationId xmlns:a16="http://schemas.microsoft.com/office/drawing/2014/main" id="{2B72D7F6-6E0B-DA86-927D-8DBFBE9A9CA0}"/>
              </a:ext>
            </a:extLst>
          </p:cNvPr>
          <p:cNvSpPr>
            <a:spLocks noGrp="1"/>
          </p:cNvSpPr>
          <p:nvPr>
            <p:ph type="ftr" sz="quarter" idx="11"/>
          </p:nvPr>
        </p:nvSpPr>
        <p:spPr/>
        <p:txBody>
          <a:bodyPr/>
          <a:lstStyle/>
          <a:p>
            <a:endParaRPr lang="en-US"/>
          </a:p>
        </p:txBody>
      </p:sp>
      <p:sp>
        <p:nvSpPr>
          <p:cNvPr id="4" name="Marcador de número de diapositiva 3">
            <a:extLst>
              <a:ext uri="{FF2B5EF4-FFF2-40B4-BE49-F238E27FC236}">
                <a16:creationId xmlns:a16="http://schemas.microsoft.com/office/drawing/2014/main" id="{064CDCC2-1D0E-CA9C-2059-7B82C16A3774}"/>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2646868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5564525-A8D3-95FD-171B-5E750AEFF46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CBA34F5C-9646-8207-6A2F-966E061E2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D2C7291E-9405-BA3F-D014-313C3AEA6B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D76166D-8E66-39F1-F3AA-D52F34DE281F}"/>
              </a:ext>
            </a:extLst>
          </p:cNvPr>
          <p:cNvSpPr>
            <a:spLocks noGrp="1"/>
          </p:cNvSpPr>
          <p:nvPr>
            <p:ph type="dt" sz="half" idx="10"/>
          </p:nvPr>
        </p:nvSpPr>
        <p:spPr/>
        <p:txBody>
          <a:bodyPr/>
          <a:lstStyle/>
          <a:p>
            <a:fld id="{4775BD46-762D-43A5-B89D-A5471F716D3A}" type="datetime1">
              <a:rPr lang="en-US" smtClean="0"/>
              <a:t>7/9/2023</a:t>
            </a:fld>
            <a:endParaRPr lang="en-US"/>
          </a:p>
        </p:txBody>
      </p:sp>
      <p:sp>
        <p:nvSpPr>
          <p:cNvPr id="6" name="Marcador de pie de página 5">
            <a:extLst>
              <a:ext uri="{FF2B5EF4-FFF2-40B4-BE49-F238E27FC236}">
                <a16:creationId xmlns:a16="http://schemas.microsoft.com/office/drawing/2014/main" id="{56B6598D-788E-8B19-1F24-35880B544CE9}"/>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21263FF4-C371-7F74-07C9-C1E8ED850188}"/>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295323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3B35A28-B59A-FE74-2B89-57225CF4761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9297952-6B58-BF9A-58C9-3F2F876BFF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377EA70E-52D4-3C7A-41AA-8BA73E98EF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3931A157-85BF-D3C9-844E-CF1F78948304}"/>
              </a:ext>
            </a:extLst>
          </p:cNvPr>
          <p:cNvSpPr>
            <a:spLocks noGrp="1"/>
          </p:cNvSpPr>
          <p:nvPr>
            <p:ph type="dt" sz="half" idx="10"/>
          </p:nvPr>
        </p:nvSpPr>
        <p:spPr/>
        <p:txBody>
          <a:bodyPr/>
          <a:lstStyle/>
          <a:p>
            <a:fld id="{BCBE39F2-2355-4231-8C37-36F271CFB956}" type="datetime1">
              <a:rPr lang="en-US" smtClean="0"/>
              <a:t>7/9/2023</a:t>
            </a:fld>
            <a:endParaRPr lang="en-US"/>
          </a:p>
        </p:txBody>
      </p:sp>
      <p:sp>
        <p:nvSpPr>
          <p:cNvPr id="6" name="Marcador de pie de página 5">
            <a:extLst>
              <a:ext uri="{FF2B5EF4-FFF2-40B4-BE49-F238E27FC236}">
                <a16:creationId xmlns:a16="http://schemas.microsoft.com/office/drawing/2014/main" id="{B6CFCB5D-4BD4-50FC-BE16-2CA813D65F6F}"/>
              </a:ext>
            </a:extLst>
          </p:cNvPr>
          <p:cNvSpPr>
            <a:spLocks noGrp="1"/>
          </p:cNvSpPr>
          <p:nvPr>
            <p:ph type="ftr" sz="quarter" idx="11"/>
          </p:nvPr>
        </p:nvSpPr>
        <p:spPr/>
        <p:txBody>
          <a:bodyPr/>
          <a:lstStyle/>
          <a:p>
            <a:endParaRPr lang="en-US"/>
          </a:p>
        </p:txBody>
      </p:sp>
      <p:sp>
        <p:nvSpPr>
          <p:cNvPr id="7" name="Marcador de número de diapositiva 6">
            <a:extLst>
              <a:ext uri="{FF2B5EF4-FFF2-40B4-BE49-F238E27FC236}">
                <a16:creationId xmlns:a16="http://schemas.microsoft.com/office/drawing/2014/main" id="{0D1B3854-99F7-FCFF-2868-F05C653C59CA}"/>
              </a:ext>
            </a:extLst>
          </p:cNvPr>
          <p:cNvSpPr>
            <a:spLocks noGrp="1"/>
          </p:cNvSpPr>
          <p:nvPr>
            <p:ph type="sldNum" sz="quarter" idx="12"/>
          </p:nvPr>
        </p:nvSpPr>
        <p:spPr/>
        <p:txBody>
          <a:bodyPr/>
          <a:lstStyle/>
          <a:p>
            <a:fld id="{91F18EF7-BE1E-4ECB-84D4-67C2B4D8F095}" type="slidenum">
              <a:rPr lang="en-US" smtClean="0"/>
              <a:t>‹Nº›</a:t>
            </a:fld>
            <a:endParaRPr lang="en-US"/>
          </a:p>
        </p:txBody>
      </p:sp>
    </p:spTree>
    <p:extLst>
      <p:ext uri="{BB962C8B-B14F-4D97-AF65-F5344CB8AC3E}">
        <p14:creationId xmlns:p14="http://schemas.microsoft.com/office/powerpoint/2010/main" val="27823146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B86F96F3-EDFF-B8FB-794F-2973A36665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8391C511-1DA4-E15A-69B6-72E332FCFE1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2A7FDDC-33D2-91C7-BA8C-11D00A704A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DED40-D8AF-45B0-BCA1-BE5BD748E2ED}" type="datetime1">
              <a:rPr lang="en-US" smtClean="0"/>
              <a:t>7/9/2023</a:t>
            </a:fld>
            <a:endParaRPr lang="en-US"/>
          </a:p>
        </p:txBody>
      </p:sp>
      <p:sp>
        <p:nvSpPr>
          <p:cNvPr id="5" name="Marcador de pie de página 4">
            <a:extLst>
              <a:ext uri="{FF2B5EF4-FFF2-40B4-BE49-F238E27FC236}">
                <a16:creationId xmlns:a16="http://schemas.microsoft.com/office/drawing/2014/main" id="{098D563F-C8F3-9D8A-41C2-641086D4134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Marcador de número de diapositiva 5">
            <a:extLst>
              <a:ext uri="{FF2B5EF4-FFF2-40B4-BE49-F238E27FC236}">
                <a16:creationId xmlns:a16="http://schemas.microsoft.com/office/drawing/2014/main" id="{FD570C07-68C6-E64B-A761-5E258CAF28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F18EF7-BE1E-4ECB-84D4-67C2B4D8F095}" type="slidenum">
              <a:rPr lang="en-US" smtClean="0"/>
              <a:t>‹Nº›</a:t>
            </a:fld>
            <a:endParaRPr lang="en-US"/>
          </a:p>
        </p:txBody>
      </p:sp>
    </p:spTree>
    <p:extLst>
      <p:ext uri="{BB962C8B-B14F-4D97-AF65-F5344CB8AC3E}">
        <p14:creationId xmlns:p14="http://schemas.microsoft.com/office/powerpoint/2010/main" val="1448183750"/>
      </p:ext>
    </p:extLst>
  </p:cSld>
  <p:clrMap bg1="lt1" tx1="dk1" bg2="lt2" tx2="dk2" accent1="accent1" accent2="accent2" accent3="accent3" accent4="accent4" accent5="accent5" accent6="accent6" hlink="hlink" folHlink="folHlink"/>
  <p:sldLayoutIdLst>
    <p:sldLayoutId id="2147483784" r:id="rId1"/>
    <p:sldLayoutId id="2147483785" r:id="rId2"/>
    <p:sldLayoutId id="2147483786" r:id="rId3"/>
    <p:sldLayoutId id="2147483787" r:id="rId4"/>
    <p:sldLayoutId id="2147483788" r:id="rId5"/>
    <p:sldLayoutId id="2147483789" r:id="rId6"/>
    <p:sldLayoutId id="2147483790" r:id="rId7"/>
    <p:sldLayoutId id="2147483791" r:id="rId8"/>
    <p:sldLayoutId id="2147483792" r:id="rId9"/>
    <p:sldLayoutId id="2147483793" r:id="rId10"/>
    <p:sldLayoutId id="2147483794"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0.png"/><Relationship Id="rId5" Type="http://schemas.microsoft.com/office/2007/relationships/hdphoto" Target="../media/hdphoto1.wdp"/><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gif"/><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6.pn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7.pn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8.png"/></Relationships>
</file>

<file path=ppt/slides/_rels/slide1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2.png"/><Relationship Id="rId1" Type="http://schemas.openxmlformats.org/officeDocument/2006/relationships/slideLayout" Target="../slideLayouts/slideLayout1.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90.png"/><Relationship Id="rId1" Type="http://schemas.openxmlformats.org/officeDocument/2006/relationships/slideLayout" Target="../slideLayouts/slideLayout1.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4.png"/><Relationship Id="rId1" Type="http://schemas.openxmlformats.org/officeDocument/2006/relationships/slideLayout" Target="../slideLayouts/slideLayout1.xml"/><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45.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6.png"/><Relationship Id="rId1" Type="http://schemas.openxmlformats.org/officeDocument/2006/relationships/slideLayout" Target="../slideLayouts/slideLayout1.xml"/><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1.xml"/><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8.png"/><Relationship Id="rId1" Type="http://schemas.openxmlformats.org/officeDocument/2006/relationships/slideLayout" Target="../slideLayouts/slideLayout1.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9.png"/><Relationship Id="rId1" Type="http://schemas.openxmlformats.org/officeDocument/2006/relationships/slideLayout" Target="../slideLayouts/slideLayout1.xml"/><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0.png"/><Relationship Id="rId1" Type="http://schemas.openxmlformats.org/officeDocument/2006/relationships/slideLayout" Target="../slideLayouts/slideLayout1.xml"/><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1.png"/><Relationship Id="rId1" Type="http://schemas.openxmlformats.org/officeDocument/2006/relationships/slideLayout" Target="../slideLayouts/slideLayout1.xml"/><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2.png"/><Relationship Id="rId1" Type="http://schemas.openxmlformats.org/officeDocument/2006/relationships/slideLayout" Target="../slideLayouts/slideLayout1.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2.png"/><Relationship Id="rId1" Type="http://schemas.openxmlformats.org/officeDocument/2006/relationships/slideLayout" Target="../slideLayouts/slideLayout1.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52.png"/><Relationship Id="rId1" Type="http://schemas.openxmlformats.org/officeDocument/2006/relationships/slideLayout" Target="../slideLayouts/slideLayout1.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5.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8.emf"/><Relationship Id="rId5" Type="http://schemas.openxmlformats.org/officeDocument/2006/relationships/image" Target="../media/image8.png"/><Relationship Id="rId10" Type="http://schemas.openxmlformats.org/officeDocument/2006/relationships/image" Target="../media/image13.png"/><Relationship Id="rId4" Type="http://schemas.microsoft.com/office/2007/relationships/hdphoto" Target="../media/hdphoto1.wdp"/><Relationship Id="rId9"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5.png"/><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43.xml.rels><?xml version="1.0" encoding="UTF-8" standalone="yes"?>
<Relationships xmlns="http://schemas.openxmlformats.org/package/2006/relationships"><Relationship Id="rId3" Type="http://schemas.openxmlformats.org/officeDocument/2006/relationships/image" Target="../media/image390.png"/><Relationship Id="rId2" Type="http://schemas.openxmlformats.org/officeDocument/2006/relationships/image" Target="../media/image380.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4.png"/><Relationship Id="rId7" Type="http://schemas.microsoft.com/office/2007/relationships/hdphoto" Target="../media/hdphoto1.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comments" Target="../comments/comment1.xml"/><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image" Target="../media/image9.png"/><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0.png"/><Relationship Id="rId1" Type="http://schemas.openxmlformats.org/officeDocument/2006/relationships/slideLayout" Target="../slideLayouts/slideLayout1.xml"/><Relationship Id="rId5" Type="http://schemas.openxmlformats.org/officeDocument/2006/relationships/image" Target="../media/image21.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2.png"/><Relationship Id="rId1" Type="http://schemas.openxmlformats.org/officeDocument/2006/relationships/slideLayout" Target="../slideLayouts/slideLayout1.xml"/><Relationship Id="rId6" Type="http://schemas.openxmlformats.org/officeDocument/2006/relationships/image" Target="../media/image24.png"/><Relationship Id="rId5" Type="http://schemas.microsoft.com/office/2007/relationships/hdphoto" Target="../media/hdphoto1.wdp"/><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0.png"/><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1.wdp"/><Relationship Id="rId2" Type="http://schemas.openxmlformats.org/officeDocument/2006/relationships/image" Target="../media/image23.png"/><Relationship Id="rId1" Type="http://schemas.openxmlformats.org/officeDocument/2006/relationships/slideLayout" Target="../slideLayouts/slideLayout1.xml"/><Relationship Id="rId6" Type="http://schemas.openxmlformats.org/officeDocument/2006/relationships/image" Target="../media/image5.png"/><Relationship Id="rId5" Type="http://schemas.microsoft.com/office/2007/relationships/hdphoto" Target="../media/hdphoto2.wdp"/><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028" name="Picture 4" descr="Servicio de Comunicación, Marketing y Atención al ...">
            <a:extLst>
              <a:ext uri="{FF2B5EF4-FFF2-40B4-BE49-F238E27FC236}">
                <a16:creationId xmlns:a16="http://schemas.microsoft.com/office/drawing/2014/main" id="{6F5BA152-6F6B-351B-6CF7-C712118D6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305" y="215148"/>
            <a:ext cx="1586205" cy="193516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descr="Logotipo&#10;&#10;Descripción generada automáticamente">
            <a:extLst>
              <a:ext uri="{FF2B5EF4-FFF2-40B4-BE49-F238E27FC236}">
                <a16:creationId xmlns:a16="http://schemas.microsoft.com/office/drawing/2014/main" id="{B5DF67C0-90CC-9A4A-2164-BC092F1527CE}"/>
              </a:ext>
            </a:extLst>
          </p:cNvPr>
          <p:cNvPicPr/>
          <p:nvPr/>
        </p:nvPicPr>
        <p:blipFill>
          <a:blip r:embed="rId3"/>
          <a:srcRect/>
          <a:stretch>
            <a:fillRect/>
          </a:stretch>
        </p:blipFill>
        <p:spPr>
          <a:xfrm>
            <a:off x="8070981" y="719576"/>
            <a:ext cx="1944642" cy="1198548"/>
          </a:xfrm>
          <a:prstGeom prst="rect">
            <a:avLst/>
          </a:prstGeom>
          <a:noFill/>
          <a:ln>
            <a:noFill/>
            <a:prstDash/>
          </a:ln>
        </p:spPr>
      </p:pic>
      <p:sp>
        <p:nvSpPr>
          <p:cNvPr id="7" name="CuadroTexto 6">
            <a:extLst>
              <a:ext uri="{FF2B5EF4-FFF2-40B4-BE49-F238E27FC236}">
                <a16:creationId xmlns:a16="http://schemas.microsoft.com/office/drawing/2014/main" id="{20B0E9C0-9CBF-2594-B21F-02B744D6AFD0}"/>
              </a:ext>
            </a:extLst>
          </p:cNvPr>
          <p:cNvSpPr txBox="1"/>
          <p:nvPr/>
        </p:nvSpPr>
        <p:spPr>
          <a:xfrm>
            <a:off x="2141374" y="2453950"/>
            <a:ext cx="7324531" cy="2260619"/>
          </a:xfrm>
          <a:prstGeom prst="rect">
            <a:avLst/>
          </a:prstGeom>
          <a:noFill/>
        </p:spPr>
        <p:txBody>
          <a:bodyPr wrap="square" rtlCol="0">
            <a:spAutoFit/>
          </a:bodyPr>
          <a:lstStyle/>
          <a:p>
            <a:pPr algn="ctr"/>
            <a:r>
              <a:rPr lang="es-ES" sz="2800" b="1" i="1" dirty="0">
                <a:effectLst/>
                <a:latin typeface="Calibri" panose="020F0502020204030204" pitchFamily="34" charset="0"/>
                <a:ea typeface="Calibri" panose="020F0502020204030204" pitchFamily="34" charset="0"/>
                <a:cs typeface="Calibri" panose="020F0502020204030204" pitchFamily="34" charset="0"/>
              </a:rPr>
              <a:t>Aerosol atmosférico y dispersión de radiación: un estudio de higroscopicidad</a:t>
            </a:r>
          </a:p>
          <a:p>
            <a:pPr algn="ctr"/>
            <a:endParaRPr lang="es-ES" sz="2800" b="1" i="1" dirty="0">
              <a:latin typeface="Calibri" panose="020F0502020204030204" pitchFamily="34" charset="0"/>
              <a:ea typeface="Calibri" panose="020F0502020204030204" pitchFamily="34" charset="0"/>
              <a:cs typeface="Calibri" panose="020F0502020204030204" pitchFamily="34" charset="0"/>
            </a:endParaRPr>
          </a:p>
          <a:p>
            <a:pPr algn="ctr">
              <a:lnSpc>
                <a:spcPct val="150000"/>
              </a:lnSpc>
            </a:pPr>
            <a:r>
              <a:rPr lang="es-ES" sz="2000" dirty="0"/>
              <a:t>TRABAJO FIN DE GRADO 2022-2023</a:t>
            </a:r>
          </a:p>
          <a:p>
            <a:pPr algn="ctr">
              <a:lnSpc>
                <a:spcPct val="150000"/>
              </a:lnSpc>
            </a:pPr>
            <a:r>
              <a:rPr lang="es-ES" sz="2000" dirty="0"/>
              <a:t>GRADO EN CIENCIAS AMBIENTALES</a:t>
            </a:r>
          </a:p>
        </p:txBody>
      </p:sp>
      <p:sp>
        <p:nvSpPr>
          <p:cNvPr id="8" name="CuadroTexto 7">
            <a:extLst>
              <a:ext uri="{FF2B5EF4-FFF2-40B4-BE49-F238E27FC236}">
                <a16:creationId xmlns:a16="http://schemas.microsoft.com/office/drawing/2014/main" id="{5E399072-E359-69C3-53E4-D60EE6123450}"/>
              </a:ext>
            </a:extLst>
          </p:cNvPr>
          <p:cNvSpPr txBox="1"/>
          <p:nvPr/>
        </p:nvSpPr>
        <p:spPr>
          <a:xfrm>
            <a:off x="646921" y="5445040"/>
            <a:ext cx="3526972" cy="792781"/>
          </a:xfrm>
          <a:prstGeom prst="rect">
            <a:avLst/>
          </a:prstGeom>
          <a:noFill/>
        </p:spPr>
        <p:txBody>
          <a:bodyPr wrap="square" rtlCol="0">
            <a:spAutoFit/>
          </a:bodyPr>
          <a:lstStyle/>
          <a:p>
            <a:pPr algn="ctr">
              <a:lnSpc>
                <a:spcPct val="150000"/>
              </a:lnSpc>
            </a:pPr>
            <a:r>
              <a:rPr lang="es-ES" sz="1600" dirty="0"/>
              <a:t>Departamento: Física Aplicada</a:t>
            </a:r>
          </a:p>
          <a:p>
            <a:pPr algn="ctr">
              <a:lnSpc>
                <a:spcPct val="150000"/>
              </a:lnSpc>
            </a:pPr>
            <a:r>
              <a:rPr lang="es-ES" sz="1600" dirty="0"/>
              <a:t>Área: Contaminación Atmosférica</a:t>
            </a:r>
          </a:p>
        </p:txBody>
      </p:sp>
      <p:pic>
        <p:nvPicPr>
          <p:cNvPr id="9" name="Imagen 8" descr="Logotipo, nombre de la empresa&#10;&#10;Descripción generada automáticamente">
            <a:extLst>
              <a:ext uri="{FF2B5EF4-FFF2-40B4-BE49-F238E27FC236}">
                <a16:creationId xmlns:a16="http://schemas.microsoft.com/office/drawing/2014/main" id="{E9145F41-0F73-A244-56A8-00A1F833FC36}"/>
              </a:ext>
            </a:extLst>
          </p:cNvPr>
          <p:cNvPicPr/>
          <p:nvPr/>
        </p:nvPicPr>
        <p:blipFill>
          <a:blip r:embed="rId4"/>
          <a:srcRect/>
          <a:stretch>
            <a:fillRect/>
          </a:stretch>
        </p:blipFill>
        <p:spPr>
          <a:xfrm>
            <a:off x="5300043" y="5293067"/>
            <a:ext cx="1094105" cy="869315"/>
          </a:xfrm>
          <a:prstGeom prst="rect">
            <a:avLst/>
          </a:prstGeom>
          <a:noFill/>
          <a:ln>
            <a:noFill/>
            <a:prstDash/>
          </a:ln>
        </p:spPr>
      </p:pic>
      <p:sp>
        <p:nvSpPr>
          <p:cNvPr id="10" name="CuadroTexto 9">
            <a:extLst>
              <a:ext uri="{FF2B5EF4-FFF2-40B4-BE49-F238E27FC236}">
                <a16:creationId xmlns:a16="http://schemas.microsoft.com/office/drawing/2014/main" id="{EFB69E53-63F7-A931-CCB7-25174A5EA2E6}"/>
              </a:ext>
            </a:extLst>
          </p:cNvPr>
          <p:cNvSpPr txBox="1"/>
          <p:nvPr/>
        </p:nvSpPr>
        <p:spPr>
          <a:xfrm>
            <a:off x="7613583" y="5445040"/>
            <a:ext cx="3614259" cy="792781"/>
          </a:xfrm>
          <a:prstGeom prst="rect">
            <a:avLst/>
          </a:prstGeom>
          <a:noFill/>
        </p:spPr>
        <p:txBody>
          <a:bodyPr wrap="square" rtlCol="0">
            <a:spAutoFit/>
          </a:bodyPr>
          <a:lstStyle/>
          <a:p>
            <a:pPr algn="ctr">
              <a:lnSpc>
                <a:spcPct val="150000"/>
              </a:lnSpc>
            </a:pPr>
            <a:r>
              <a:rPr lang="es-ES" sz="1600" b="1" dirty="0"/>
              <a:t>Gabriel Bernabé García</a:t>
            </a:r>
          </a:p>
          <a:p>
            <a:pPr algn="ctr">
              <a:lnSpc>
                <a:spcPct val="150000"/>
              </a:lnSpc>
            </a:pPr>
            <a:r>
              <a:rPr lang="es-ES" sz="1600" dirty="0"/>
              <a:t>Tutores: Javier Crespo y Ramón Castañer</a:t>
            </a:r>
          </a:p>
        </p:txBody>
      </p:sp>
      <p:sp>
        <p:nvSpPr>
          <p:cNvPr id="12" name="Rectángulo 11">
            <a:extLst>
              <a:ext uri="{FF2B5EF4-FFF2-40B4-BE49-F238E27FC236}">
                <a16:creationId xmlns:a16="http://schemas.microsoft.com/office/drawing/2014/main" id="{9CFC4DE2-212D-A6EB-541C-F3F2BFA73ADD}"/>
              </a:ext>
            </a:extLst>
          </p:cNvPr>
          <p:cNvSpPr/>
          <p:nvPr/>
        </p:nvSpPr>
        <p:spPr>
          <a:xfrm>
            <a:off x="1976383" y="2453950"/>
            <a:ext cx="45719" cy="97505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11367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EQUIPOS</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6" y="1236524"/>
            <a:ext cx="10258232" cy="1477328"/>
          </a:xfrm>
          <a:prstGeom prst="rect">
            <a:avLst/>
          </a:prstGeom>
          <a:noFill/>
        </p:spPr>
        <p:txBody>
          <a:bodyPr wrap="square" rtlCol="0">
            <a:spAutoFit/>
          </a:bodyPr>
          <a:lstStyle/>
          <a:p>
            <a:pPr>
              <a:lnSpc>
                <a:spcPct val="150000"/>
              </a:lnSpc>
            </a:pPr>
            <a:endParaRPr lang="es-ES" dirty="0"/>
          </a:p>
          <a:p>
            <a:pPr>
              <a:lnSpc>
                <a:spcPct val="150000"/>
              </a:lnSpc>
            </a:pPr>
            <a:r>
              <a:rPr lang="es-ES" b="1" u="sng" dirty="0"/>
              <a:t>Nefelómetro de integración</a:t>
            </a:r>
          </a:p>
          <a:p>
            <a:r>
              <a:rPr lang="es-ES" dirty="0"/>
              <a:t>Instrumento capaz de medir de manera directa la luz dispersada y </a:t>
            </a:r>
            <a:r>
              <a:rPr lang="es-ES" dirty="0" err="1"/>
              <a:t>retrodispersada</a:t>
            </a:r>
            <a:r>
              <a:rPr lang="es-ES" dirty="0"/>
              <a:t> por aerosoles y gases contenidos en un volumen  de aire confinado.</a:t>
            </a:r>
          </a:p>
        </p:txBody>
      </p:sp>
      <p:pic>
        <p:nvPicPr>
          <p:cNvPr id="7" name="Imagen 6" descr="Interfaz de usuario gráfica&#10;&#10;Descripción generada automáticamente">
            <a:extLst>
              <a:ext uri="{FF2B5EF4-FFF2-40B4-BE49-F238E27FC236}">
                <a16:creationId xmlns:a16="http://schemas.microsoft.com/office/drawing/2014/main" id="{B416CB58-95DD-89B3-1E8D-80F4315976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932" b="13391"/>
          <a:stretch/>
        </p:blipFill>
        <p:spPr bwMode="auto">
          <a:xfrm>
            <a:off x="1327911" y="3302199"/>
            <a:ext cx="3612264" cy="1670197"/>
          </a:xfrm>
          <a:prstGeom prst="rect">
            <a:avLst/>
          </a:prstGeom>
          <a:noFill/>
          <a:ln>
            <a:noFill/>
          </a:ln>
          <a:extLst>
            <a:ext uri="{53640926-AAD7-44D8-BBD7-CCE9431645EC}">
              <a14:shadowObscured xmlns:a14="http://schemas.microsoft.com/office/drawing/2010/main"/>
            </a:ext>
          </a:extLst>
        </p:spPr>
      </p:pic>
      <p:pic>
        <p:nvPicPr>
          <p:cNvPr id="8" name="Imagen 7" descr="Interfaz de usuario gráfica, Sitio web&#10;&#10;Descripción generada automáticamente">
            <a:extLst>
              <a:ext uri="{FF2B5EF4-FFF2-40B4-BE49-F238E27FC236}">
                <a16:creationId xmlns:a16="http://schemas.microsoft.com/office/drawing/2014/main" id="{FC3978D8-85D6-EB6A-BD22-7E63B611B274}"/>
              </a:ext>
            </a:extLst>
          </p:cNvPr>
          <p:cNvPicPr>
            <a:picLocks noChangeAspect="1"/>
          </p:cNvPicPr>
          <p:nvPr/>
        </p:nvPicPr>
        <p:blipFill rotWithShape="1">
          <a:blip r:embed="rId3"/>
          <a:srcRect t="26706" r="3624" b="15107"/>
          <a:stretch/>
        </p:blipFill>
        <p:spPr bwMode="auto">
          <a:xfrm>
            <a:off x="6258167" y="3302199"/>
            <a:ext cx="3687191" cy="1670197"/>
          </a:xfrm>
          <a:prstGeom prst="rect">
            <a:avLst/>
          </a:prstGeom>
          <a:ln>
            <a:noFill/>
          </a:ln>
          <a:extLst>
            <a:ext uri="{53640926-AAD7-44D8-BBD7-CCE9431645EC}">
              <a14:shadowObscured xmlns:a14="http://schemas.microsoft.com/office/drawing/2010/main"/>
            </a:ext>
          </a:extLst>
        </p:spPr>
      </p:pic>
      <p:sp>
        <p:nvSpPr>
          <p:cNvPr id="9" name="CuadroTexto 8">
            <a:extLst>
              <a:ext uri="{FF2B5EF4-FFF2-40B4-BE49-F238E27FC236}">
                <a16:creationId xmlns:a16="http://schemas.microsoft.com/office/drawing/2014/main" id="{F101B610-C3A2-B684-34C4-338F34A397D2}"/>
              </a:ext>
            </a:extLst>
          </p:cNvPr>
          <p:cNvSpPr txBox="1"/>
          <p:nvPr/>
        </p:nvSpPr>
        <p:spPr>
          <a:xfrm>
            <a:off x="2457574" y="5121686"/>
            <a:ext cx="1352938" cy="369332"/>
          </a:xfrm>
          <a:prstGeom prst="rect">
            <a:avLst/>
          </a:prstGeom>
          <a:noFill/>
        </p:spPr>
        <p:txBody>
          <a:bodyPr wrap="square" rtlCol="0">
            <a:spAutoFit/>
          </a:bodyPr>
          <a:lstStyle/>
          <a:p>
            <a:r>
              <a:rPr lang="es-ES" dirty="0"/>
              <a:t>Aurora 3000</a:t>
            </a:r>
          </a:p>
        </p:txBody>
      </p:sp>
      <p:sp>
        <p:nvSpPr>
          <p:cNvPr id="10" name="CuadroTexto 9">
            <a:extLst>
              <a:ext uri="{FF2B5EF4-FFF2-40B4-BE49-F238E27FC236}">
                <a16:creationId xmlns:a16="http://schemas.microsoft.com/office/drawing/2014/main" id="{FA4F6D16-1960-AA8F-4FA0-C2F8BB05E62E}"/>
              </a:ext>
            </a:extLst>
          </p:cNvPr>
          <p:cNvSpPr txBox="1"/>
          <p:nvPr/>
        </p:nvSpPr>
        <p:spPr>
          <a:xfrm>
            <a:off x="7571792" y="5121686"/>
            <a:ext cx="1352938" cy="369332"/>
          </a:xfrm>
          <a:prstGeom prst="rect">
            <a:avLst/>
          </a:prstGeom>
          <a:noFill/>
        </p:spPr>
        <p:txBody>
          <a:bodyPr wrap="square" rtlCol="0">
            <a:spAutoFit/>
          </a:bodyPr>
          <a:lstStyle/>
          <a:p>
            <a:r>
              <a:rPr lang="es-ES" dirty="0"/>
              <a:t>Aurora 4000</a:t>
            </a:r>
          </a:p>
        </p:txBody>
      </p:sp>
      <p:sp>
        <p:nvSpPr>
          <p:cNvPr id="6" name="Marcador de número de diapositiva 1">
            <a:extLst>
              <a:ext uri="{FF2B5EF4-FFF2-40B4-BE49-F238E27FC236}">
                <a16:creationId xmlns:a16="http://schemas.microsoft.com/office/drawing/2014/main" id="{B2879B2C-03C3-2983-A204-18CB84412F08}"/>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10</a:t>
            </a:fld>
            <a:endParaRPr lang="en-US" sz="1600" dirty="0">
              <a:solidFill>
                <a:schemeClr val="tx1"/>
              </a:solidFill>
            </a:endParaRPr>
          </a:p>
        </p:txBody>
      </p:sp>
      <p:sp>
        <p:nvSpPr>
          <p:cNvPr id="11" name="CuadroTexto 10">
            <a:extLst>
              <a:ext uri="{FF2B5EF4-FFF2-40B4-BE49-F238E27FC236}">
                <a16:creationId xmlns:a16="http://schemas.microsoft.com/office/drawing/2014/main" id="{A076AC6D-5C4E-4834-BD62-92BE526CD6C7}"/>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2" name="Picture 4" descr="Servicio de Comunicación, Marketing y Atención al ...">
            <a:extLst>
              <a:ext uri="{FF2B5EF4-FFF2-40B4-BE49-F238E27FC236}">
                <a16:creationId xmlns:a16="http://schemas.microsoft.com/office/drawing/2014/main" id="{80E8963B-EC45-4E29-9383-7C9061CA71B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105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EQUIPOS</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6" y="1188398"/>
            <a:ext cx="10258232" cy="880369"/>
          </a:xfrm>
          <a:prstGeom prst="rect">
            <a:avLst/>
          </a:prstGeom>
          <a:noFill/>
        </p:spPr>
        <p:txBody>
          <a:bodyPr wrap="square" rtlCol="0">
            <a:spAutoFit/>
          </a:bodyPr>
          <a:lstStyle/>
          <a:p>
            <a:pPr>
              <a:lnSpc>
                <a:spcPct val="150000"/>
              </a:lnSpc>
            </a:pPr>
            <a:endParaRPr lang="es-ES" dirty="0"/>
          </a:p>
          <a:p>
            <a:pPr>
              <a:lnSpc>
                <a:spcPct val="150000"/>
              </a:lnSpc>
            </a:pPr>
            <a:r>
              <a:rPr lang="es-ES" b="1" u="sng" dirty="0"/>
              <a:t>Funcionamiento del Nefelómetro de integración Aurora</a:t>
            </a:r>
          </a:p>
        </p:txBody>
      </p:sp>
      <p:pic>
        <p:nvPicPr>
          <p:cNvPr id="6" name="Imagen 5" descr="Diagrama&#10;&#10;Descripción generada automáticamente">
            <a:extLst>
              <a:ext uri="{FF2B5EF4-FFF2-40B4-BE49-F238E27FC236}">
                <a16:creationId xmlns:a16="http://schemas.microsoft.com/office/drawing/2014/main" id="{CCB9479E-3B24-9141-3C15-167CD70B18A8}"/>
              </a:ext>
            </a:extLst>
          </p:cNvPr>
          <p:cNvPicPr>
            <a:picLocks noChangeAspect="1"/>
          </p:cNvPicPr>
          <p:nvPr/>
        </p:nvPicPr>
        <p:blipFill rotWithShape="1">
          <a:blip r:embed="rId3"/>
          <a:srcRect l="14817" t="8570" r="21801" b="9909"/>
          <a:stretch/>
        </p:blipFill>
        <p:spPr bwMode="auto">
          <a:xfrm>
            <a:off x="4610707" y="2296852"/>
            <a:ext cx="5795650" cy="4193033"/>
          </a:xfrm>
          <a:prstGeom prst="rect">
            <a:avLst/>
          </a:prstGeom>
          <a:ln>
            <a:noFill/>
          </a:ln>
          <a:extLst>
            <a:ext uri="{53640926-AAD7-44D8-BBD7-CCE9431645EC}">
              <a14:shadowObscured xmlns:a14="http://schemas.microsoft.com/office/drawing/2010/main"/>
            </a:ext>
          </a:extLst>
        </p:spPr>
      </p:pic>
      <p:sp>
        <p:nvSpPr>
          <p:cNvPr id="7" name="Marcador de número de diapositiva 1">
            <a:extLst>
              <a:ext uri="{FF2B5EF4-FFF2-40B4-BE49-F238E27FC236}">
                <a16:creationId xmlns:a16="http://schemas.microsoft.com/office/drawing/2014/main" id="{11415C45-FC4C-5D14-DFF4-109CB42DC80A}"/>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11</a:t>
            </a:fld>
            <a:endParaRPr lang="en-US" sz="1600" dirty="0">
              <a:solidFill>
                <a:schemeClr val="tx1"/>
              </a:solidFill>
            </a:endParaRPr>
          </a:p>
        </p:txBody>
      </p:sp>
      <p:sp>
        <p:nvSpPr>
          <p:cNvPr id="8" name="CuadroTexto 7">
            <a:extLst>
              <a:ext uri="{FF2B5EF4-FFF2-40B4-BE49-F238E27FC236}">
                <a16:creationId xmlns:a16="http://schemas.microsoft.com/office/drawing/2014/main" id="{0059399A-33E8-4B05-B4FF-B62F8EA6DE7A}"/>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D0C89757-CAB4-410B-A21E-7CC049B3514E}"/>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mc:Choice xmlns:a14="http://schemas.microsoft.com/office/drawing/2010/main" Requires="a14">
          <p:sp>
            <p:nvSpPr>
              <p:cNvPr id="2" name="CuadroTexto 1">
                <a:extLst>
                  <a:ext uri="{FF2B5EF4-FFF2-40B4-BE49-F238E27FC236}">
                    <a16:creationId xmlns:a16="http://schemas.microsoft.com/office/drawing/2014/main" id="{DE36EEA9-A418-4B33-8A75-DCA6048E39C0}"/>
                  </a:ext>
                </a:extLst>
              </p:cNvPr>
              <p:cNvSpPr txBox="1"/>
              <p:nvPr/>
            </p:nvSpPr>
            <p:spPr>
              <a:xfrm>
                <a:off x="582630" y="2319725"/>
                <a:ext cx="4021454" cy="4376454"/>
              </a:xfrm>
              <a:prstGeom prst="rect">
                <a:avLst/>
              </a:prstGeom>
              <a:noFill/>
            </p:spPr>
            <p:txBody>
              <a:bodyPr wrap="square" rtlCol="0">
                <a:spAutoFit/>
              </a:bodyPr>
              <a:lstStyle/>
              <a:p>
                <a:pPr>
                  <a:spcAft>
                    <a:spcPts val="600"/>
                  </a:spcAft>
                </a:pPr>
                <a:r>
                  <a:rPr lang="es-ES" dirty="0"/>
                  <a:t>-</a:t>
                </a:r>
                <a:r>
                  <a:rPr lang="es-ES" b="1" dirty="0"/>
                  <a:t>Cabezal de corte </a:t>
                </a:r>
                <a:r>
                  <a:rPr lang="es-ES" dirty="0"/>
                  <a:t>PM10: selección tamaño de partículas atmosféricas</a:t>
                </a:r>
              </a:p>
              <a:p>
                <a:pPr>
                  <a:spcAft>
                    <a:spcPts val="600"/>
                  </a:spcAft>
                </a:pPr>
                <a:r>
                  <a:rPr lang="es-ES" dirty="0"/>
                  <a:t>-</a:t>
                </a:r>
                <a:r>
                  <a:rPr lang="es-ES" b="1" dirty="0"/>
                  <a:t>Fuente </a:t>
                </a:r>
                <a:r>
                  <a:rPr lang="es-ES" dirty="0"/>
                  <a:t>de</a:t>
                </a:r>
                <a:r>
                  <a:rPr lang="es-ES" b="1" dirty="0"/>
                  <a:t> luz</a:t>
                </a:r>
                <a:r>
                  <a:rPr lang="es-ES" dirty="0"/>
                  <a:t>: tres diodos laser  450 nm (azul); 525 nm (verde) y 635 nm (rojo)</a:t>
                </a:r>
              </a:p>
              <a:p>
                <a:pPr>
                  <a:spcAft>
                    <a:spcPts val="600"/>
                  </a:spcAft>
                </a:pPr>
                <a:r>
                  <a:rPr lang="es-ES" dirty="0"/>
                  <a:t>-</a:t>
                </a:r>
                <a:r>
                  <a:rPr lang="es-ES" b="1" dirty="0"/>
                  <a:t>Obturador de Retrodispersión</a:t>
                </a:r>
                <a:r>
                  <a:rPr lang="es-ES" dirty="0"/>
                  <a:t>: cambio de modalidad de medida</a:t>
                </a:r>
              </a:p>
              <a:p>
                <a:pPr>
                  <a:spcAft>
                    <a:spcPts val="600"/>
                  </a:spcAft>
                </a:pPr>
                <a:r>
                  <a:rPr lang="es-ES" dirty="0"/>
                  <a:t>-</a:t>
                </a:r>
                <a:r>
                  <a:rPr lang="es-ES" b="1" dirty="0"/>
                  <a:t>Obturador de referencia</a:t>
                </a:r>
                <a:r>
                  <a:rPr lang="es-ES" dirty="0"/>
                  <a:t>: ajustes del sistema y compensación desviaciones</a:t>
                </a:r>
              </a:p>
              <a:p>
                <a:pPr>
                  <a:spcAft>
                    <a:spcPts val="600"/>
                  </a:spcAft>
                </a:pPr>
                <a:r>
                  <a:rPr lang="es-ES" dirty="0"/>
                  <a:t>-</a:t>
                </a:r>
                <a:r>
                  <a:rPr lang="es-ES" b="1" dirty="0"/>
                  <a:t>Diafragmas/espejo</a:t>
                </a:r>
                <a:r>
                  <a:rPr lang="es-ES" dirty="0"/>
                  <a:t>: evitar luces parásitas</a:t>
                </a:r>
              </a:p>
              <a:p>
                <a:r>
                  <a:rPr lang="es-ES" dirty="0"/>
                  <a:t>-</a:t>
                </a:r>
                <a:r>
                  <a:rPr lang="es-ES" b="1" dirty="0"/>
                  <a:t>Tubo fotomultiplicador </a:t>
                </a:r>
                <a:r>
                  <a:rPr lang="es-ES" dirty="0"/>
                  <a:t>: detección y conteo de fotones convertido en señales eléctricas proporcionales; con </a:t>
                </a:r>
                <a:r>
                  <a:rPr lang="es-ES" dirty="0" err="1"/>
                  <a:t>ctes</a:t>
                </a:r>
                <a:r>
                  <a:rPr lang="es-ES" dirty="0"/>
                  <a:t>. de calibración se convierten en </a:t>
                </a:r>
                <a14:m>
                  <m:oMath xmlns:m="http://schemas.openxmlformats.org/officeDocument/2006/math">
                    <m:sSub>
                      <m:sSubPr>
                        <m:ctrlPr>
                          <a:rPr lang="es-ES" sz="1800" i="1" smtClean="0">
                            <a:effectLst/>
                            <a:latin typeface="Cambria Math" panose="02040503050406030204" pitchFamily="18" charset="0"/>
                            <a:cs typeface="Arial" panose="020B0604020202020204" pitchFamily="34" charset="0"/>
                          </a:rPr>
                        </m:ctrlPr>
                      </m:sSubPr>
                      <m:e>
                        <m:r>
                          <a:rPr lang="es-ES" sz="1800" i="1">
                            <a:effectLst/>
                            <a:latin typeface="Cambria Math" panose="02040503050406030204" pitchFamily="18" charset="0"/>
                            <a:ea typeface="Calibri" panose="020F0502020204030204" pitchFamily="34" charset="0"/>
                            <a:cs typeface="Arial" panose="020B0604020202020204" pitchFamily="34" charset="0"/>
                          </a:rPr>
                          <m:t>𝜎</m:t>
                        </m:r>
                      </m:e>
                      <m:sub>
                        <m:r>
                          <a:rPr lang="es-ES" sz="1800" i="1">
                            <a:effectLst/>
                            <a:latin typeface="Cambria Math" panose="02040503050406030204" pitchFamily="18" charset="0"/>
                            <a:ea typeface="Calibri" panose="020F0502020204030204" pitchFamily="34" charset="0"/>
                            <a:cs typeface="Arial" panose="020B0604020202020204" pitchFamily="34" charset="0"/>
                          </a:rPr>
                          <m:t>𝑠𝑝</m:t>
                        </m:r>
                      </m:sub>
                    </m:sSub>
                  </m:oMath>
                </a14:m>
                <a:endParaRPr lang="es-ES" dirty="0"/>
              </a:p>
            </p:txBody>
          </p:sp>
        </mc:Choice>
        <mc:Fallback>
          <p:sp>
            <p:nvSpPr>
              <p:cNvPr id="2" name="CuadroTexto 1">
                <a:extLst>
                  <a:ext uri="{FF2B5EF4-FFF2-40B4-BE49-F238E27FC236}">
                    <a16:creationId xmlns:a16="http://schemas.microsoft.com/office/drawing/2014/main" id="{DE36EEA9-A418-4B33-8A75-DCA6048E39C0}"/>
                  </a:ext>
                </a:extLst>
              </p:cNvPr>
              <p:cNvSpPr txBox="1">
                <a:spLocks noRot="1" noChangeAspect="1" noMove="1" noResize="1" noEditPoints="1" noAdjustHandles="1" noChangeArrowheads="1" noChangeShapeType="1" noTextEdit="1"/>
              </p:cNvSpPr>
              <p:nvPr/>
            </p:nvSpPr>
            <p:spPr>
              <a:xfrm>
                <a:off x="582630" y="2319725"/>
                <a:ext cx="4021454" cy="4376454"/>
              </a:xfrm>
              <a:prstGeom prst="rect">
                <a:avLst/>
              </a:prstGeom>
              <a:blipFill>
                <a:blip r:embed="rId6"/>
                <a:stretch>
                  <a:fillRect l="-1366" t="-837" r="-1214" b="-976"/>
                </a:stretch>
              </a:blipFill>
            </p:spPr>
            <p:txBody>
              <a:bodyPr/>
              <a:lstStyle/>
              <a:p>
                <a:r>
                  <a:rPr lang="es-ES">
                    <a:noFill/>
                  </a:rPr>
                  <a:t> </a:t>
                </a:r>
              </a:p>
            </p:txBody>
          </p:sp>
        </mc:Fallback>
      </mc:AlternateContent>
      <p:pic>
        <p:nvPicPr>
          <p:cNvPr id="12" name="Imagen 11" descr="Diagrama&#10;&#10;Descripción generada automáticamente">
            <a:extLst>
              <a:ext uri="{FF2B5EF4-FFF2-40B4-BE49-F238E27FC236}">
                <a16:creationId xmlns:a16="http://schemas.microsoft.com/office/drawing/2014/main" id="{C2CB28EC-E0A9-4235-9450-E8CFCEC9EC3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331511" y="1129648"/>
            <a:ext cx="3833498" cy="1443658"/>
          </a:xfrm>
          <a:prstGeom prst="rect">
            <a:avLst/>
          </a:prstGeom>
          <a:noFill/>
        </p:spPr>
      </p:pic>
      <p:cxnSp>
        <p:nvCxnSpPr>
          <p:cNvPr id="13" name="Conector recto de flecha 12">
            <a:extLst>
              <a:ext uri="{FF2B5EF4-FFF2-40B4-BE49-F238E27FC236}">
                <a16:creationId xmlns:a16="http://schemas.microsoft.com/office/drawing/2014/main" id="{DBA52C5C-A15F-40DA-9F49-941D6890A0A9}"/>
              </a:ext>
            </a:extLst>
          </p:cNvPr>
          <p:cNvCxnSpPr>
            <a:cxnSpLocks/>
          </p:cNvCxnSpPr>
          <p:nvPr/>
        </p:nvCxnSpPr>
        <p:spPr>
          <a:xfrm flipV="1">
            <a:off x="6419995" y="2179415"/>
            <a:ext cx="796573" cy="823818"/>
          </a:xfrm>
          <a:prstGeom prst="straightConnector1">
            <a:avLst/>
          </a:prstGeom>
          <a:ln>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671831D7-28FF-4FC3-9C5E-E9A69CA4E4DA}"/>
              </a:ext>
            </a:extLst>
          </p:cNvPr>
          <p:cNvCxnSpPr>
            <a:cxnSpLocks/>
          </p:cNvCxnSpPr>
          <p:nvPr/>
        </p:nvCxnSpPr>
        <p:spPr>
          <a:xfrm flipV="1">
            <a:off x="7250717" y="2127517"/>
            <a:ext cx="732613" cy="795951"/>
          </a:xfrm>
          <a:prstGeom prst="straightConnector1">
            <a:avLst/>
          </a:prstGeom>
          <a:ln>
            <a:solidFill>
              <a:schemeClr val="accent1"/>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
        <p:nvSpPr>
          <p:cNvPr id="37" name="Flecha: curvada hacia arriba 36">
            <a:extLst>
              <a:ext uri="{FF2B5EF4-FFF2-40B4-BE49-F238E27FC236}">
                <a16:creationId xmlns:a16="http://schemas.microsoft.com/office/drawing/2014/main" id="{2F723CCC-DF5C-4F46-988C-37D2CE46364A}"/>
              </a:ext>
            </a:extLst>
          </p:cNvPr>
          <p:cNvSpPr/>
          <p:nvPr/>
        </p:nvSpPr>
        <p:spPr>
          <a:xfrm rot="11314741" flipV="1">
            <a:off x="5259719" y="3266699"/>
            <a:ext cx="183048" cy="324602"/>
          </a:xfrm>
          <a:prstGeom prst="curvedUpArrow">
            <a:avLst>
              <a:gd name="adj1" fmla="val 25000"/>
              <a:gd name="adj2" fmla="val 50000"/>
              <a:gd name="adj3" fmla="val 7102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solidFill>
                <a:schemeClr val="tx1"/>
              </a:solidFill>
            </a:endParaRPr>
          </a:p>
        </p:txBody>
      </p:sp>
      <p:cxnSp>
        <p:nvCxnSpPr>
          <p:cNvPr id="32" name="Conector recto de flecha 31">
            <a:extLst>
              <a:ext uri="{FF2B5EF4-FFF2-40B4-BE49-F238E27FC236}">
                <a16:creationId xmlns:a16="http://schemas.microsoft.com/office/drawing/2014/main" id="{7DF74367-DC20-442C-B008-98E9F6172A96}"/>
              </a:ext>
            </a:extLst>
          </p:cNvPr>
          <p:cNvCxnSpPr>
            <a:cxnSpLocks/>
          </p:cNvCxnSpPr>
          <p:nvPr/>
        </p:nvCxnSpPr>
        <p:spPr>
          <a:xfrm flipH="1" flipV="1">
            <a:off x="9710757" y="2167496"/>
            <a:ext cx="113760" cy="1261504"/>
          </a:xfrm>
          <a:prstGeom prst="straightConnector1">
            <a:avLst/>
          </a:prstGeom>
          <a:ln>
            <a:solidFill>
              <a:schemeClr val="accent1"/>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822044FE-A494-4780-A058-9162961AD71A}"/>
              </a:ext>
            </a:extLst>
          </p:cNvPr>
          <p:cNvCxnSpPr>
            <a:cxnSpLocks/>
          </p:cNvCxnSpPr>
          <p:nvPr/>
        </p:nvCxnSpPr>
        <p:spPr>
          <a:xfrm flipV="1">
            <a:off x="7927061" y="1336532"/>
            <a:ext cx="236240" cy="1523222"/>
          </a:xfrm>
          <a:prstGeom prst="straightConnector1">
            <a:avLst/>
          </a:prstGeom>
          <a:ln>
            <a:solidFill>
              <a:schemeClr val="accent1"/>
            </a:solidFill>
            <a:headEnd type="oval" w="sm" len="sm"/>
            <a:tailEnd type="oval" w="sm" len="sm"/>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93184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2" name="Marcador de número de diapositiva 1">
            <a:extLst>
              <a:ext uri="{FF2B5EF4-FFF2-40B4-BE49-F238E27FC236}">
                <a16:creationId xmlns:a16="http://schemas.microsoft.com/office/drawing/2014/main" id="{9978BB7D-D0BC-6506-99C3-5968008FFCE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12</a:t>
            </a:fld>
            <a:endParaRPr lang="en-US" sz="1600" dirty="0">
              <a:solidFill>
                <a:schemeClr val="tx1"/>
              </a:solidFill>
            </a:endParaRPr>
          </a:p>
        </p:txBody>
      </p:sp>
      <p:pic>
        <p:nvPicPr>
          <p:cNvPr id="2" name="Imagen 1" descr="Diagrama&#10;&#10;Descripción generada automáticamente">
            <a:extLst>
              <a:ext uri="{FF2B5EF4-FFF2-40B4-BE49-F238E27FC236}">
                <a16:creationId xmlns:a16="http://schemas.microsoft.com/office/drawing/2014/main" id="{A6D7DA2C-6458-4845-C492-7A8138ADAA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468" t="15051" r="9407" b="32775"/>
          <a:stretch/>
        </p:blipFill>
        <p:spPr bwMode="auto">
          <a:xfrm>
            <a:off x="695325" y="1965324"/>
            <a:ext cx="10543714" cy="3768725"/>
          </a:xfrm>
          <a:prstGeom prst="rect">
            <a:avLst/>
          </a:prstGeom>
          <a:ln>
            <a:noFill/>
          </a:ln>
          <a:extLst>
            <a:ext uri="{53640926-AAD7-44D8-BBD7-CCE9431645EC}">
              <a14:shadowObscured xmlns:a14="http://schemas.microsoft.com/office/drawing/2010/main"/>
            </a:ext>
          </a:extLst>
        </p:spPr>
      </p:pic>
      <p:sp>
        <p:nvSpPr>
          <p:cNvPr id="7" name="CuadroTexto 6">
            <a:extLst>
              <a:ext uri="{FF2B5EF4-FFF2-40B4-BE49-F238E27FC236}">
                <a16:creationId xmlns:a16="http://schemas.microsoft.com/office/drawing/2014/main" id="{309FE190-9A7D-4D9E-8F68-F339235297D2}"/>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8" name="Picture 4" descr="Servicio de Comunicación, Marketing y Atención al ...">
            <a:extLst>
              <a:ext uri="{FF2B5EF4-FFF2-40B4-BE49-F238E27FC236}">
                <a16:creationId xmlns:a16="http://schemas.microsoft.com/office/drawing/2014/main" id="{17DF0A4A-5CBC-4367-811C-7798F6B78B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
        <p:nvSpPr>
          <p:cNvPr id="9" name="CuadroTexto 8">
            <a:extLst>
              <a:ext uri="{FF2B5EF4-FFF2-40B4-BE49-F238E27FC236}">
                <a16:creationId xmlns:a16="http://schemas.microsoft.com/office/drawing/2014/main" id="{32B3A0B6-BE2B-459A-9572-E66ED55E5338}"/>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EQUIPOS</a:t>
            </a:r>
          </a:p>
        </p:txBody>
      </p:sp>
      <p:sp>
        <p:nvSpPr>
          <p:cNvPr id="10" name="CuadroTexto 9">
            <a:extLst>
              <a:ext uri="{FF2B5EF4-FFF2-40B4-BE49-F238E27FC236}">
                <a16:creationId xmlns:a16="http://schemas.microsoft.com/office/drawing/2014/main" id="{7E2D1CB1-AAF9-4145-9E1B-023B419DEB29}"/>
              </a:ext>
            </a:extLst>
          </p:cNvPr>
          <p:cNvSpPr txBox="1"/>
          <p:nvPr/>
        </p:nvSpPr>
        <p:spPr>
          <a:xfrm>
            <a:off x="7496149" y="5015547"/>
            <a:ext cx="2105463" cy="1477328"/>
          </a:xfrm>
          <a:prstGeom prst="rect">
            <a:avLst/>
          </a:prstGeom>
          <a:noFill/>
        </p:spPr>
        <p:txBody>
          <a:bodyPr wrap="square" rtlCol="0">
            <a:spAutoFit/>
          </a:bodyPr>
          <a:lstStyle/>
          <a:p>
            <a:pPr algn="ctr"/>
            <a:r>
              <a:rPr lang="es-ES" dirty="0"/>
              <a:t>Correcciones:</a:t>
            </a:r>
          </a:p>
          <a:p>
            <a:pPr algn="ctr"/>
            <a:r>
              <a:rPr lang="es-ES" b="1" u="sng" dirty="0"/>
              <a:t>Error de </a:t>
            </a:r>
            <a:r>
              <a:rPr lang="es-ES" b="1" u="sng" dirty="0" err="1"/>
              <a:t>truncación</a:t>
            </a:r>
            <a:r>
              <a:rPr lang="es-ES" dirty="0"/>
              <a:t>:</a:t>
            </a:r>
          </a:p>
          <a:p>
            <a:pPr algn="ctr"/>
            <a:r>
              <a:rPr lang="es-ES" dirty="0"/>
              <a:t>Limitación de la integración angular entre 10</a:t>
            </a:r>
            <a:r>
              <a:rPr lang="es-ES" dirty="0">
                <a:sym typeface="Symbol" panose="05050102010706020507" pitchFamily="18" charset="2"/>
              </a:rPr>
              <a:t></a:t>
            </a:r>
            <a:r>
              <a:rPr lang="es-ES" dirty="0"/>
              <a:t> y 170</a:t>
            </a:r>
            <a:r>
              <a:rPr lang="es-ES" dirty="0">
                <a:sym typeface="Symbol" panose="05050102010706020507" pitchFamily="18" charset="2"/>
              </a:rPr>
              <a:t></a:t>
            </a:r>
            <a:endParaRPr lang="es-ES" dirty="0"/>
          </a:p>
        </p:txBody>
      </p:sp>
      <p:sp>
        <p:nvSpPr>
          <p:cNvPr id="11" name="CuadroTexto 10">
            <a:extLst>
              <a:ext uri="{FF2B5EF4-FFF2-40B4-BE49-F238E27FC236}">
                <a16:creationId xmlns:a16="http://schemas.microsoft.com/office/drawing/2014/main" id="{B7A43DD9-3000-4EA6-A5F9-CD58338EC134}"/>
              </a:ext>
            </a:extLst>
          </p:cNvPr>
          <p:cNvSpPr txBox="1"/>
          <p:nvPr/>
        </p:nvSpPr>
        <p:spPr>
          <a:xfrm>
            <a:off x="643696" y="1500453"/>
            <a:ext cx="6120062" cy="464871"/>
          </a:xfrm>
          <a:prstGeom prst="rect">
            <a:avLst/>
          </a:prstGeom>
          <a:noFill/>
        </p:spPr>
        <p:txBody>
          <a:bodyPr wrap="square">
            <a:spAutoFit/>
          </a:bodyPr>
          <a:lstStyle/>
          <a:p>
            <a:pPr>
              <a:lnSpc>
                <a:spcPct val="150000"/>
              </a:lnSpc>
            </a:pPr>
            <a:r>
              <a:rPr lang="es-ES" b="1" u="sng" dirty="0"/>
              <a:t>Funcionamiento del Nefelómetro de integración Aurora</a:t>
            </a:r>
          </a:p>
        </p:txBody>
      </p:sp>
    </p:spTree>
    <p:extLst>
      <p:ext uri="{BB962C8B-B14F-4D97-AF65-F5344CB8AC3E}">
        <p14:creationId xmlns:p14="http://schemas.microsoft.com/office/powerpoint/2010/main" val="28082479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OTRAS HERRAMIENTAS</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6" y="1236524"/>
            <a:ext cx="10258232" cy="1200329"/>
          </a:xfrm>
          <a:prstGeom prst="rect">
            <a:avLst/>
          </a:prstGeom>
          <a:noFill/>
        </p:spPr>
        <p:txBody>
          <a:bodyPr wrap="square" rtlCol="0">
            <a:spAutoFit/>
          </a:bodyPr>
          <a:lstStyle/>
          <a:p>
            <a:pPr>
              <a:lnSpc>
                <a:spcPct val="150000"/>
              </a:lnSpc>
            </a:pPr>
            <a:endParaRPr lang="es-ES" dirty="0"/>
          </a:p>
          <a:p>
            <a:pPr>
              <a:lnSpc>
                <a:spcPct val="150000"/>
              </a:lnSpc>
            </a:pPr>
            <a:r>
              <a:rPr lang="es-ES" b="1" u="sng" dirty="0"/>
              <a:t>DATOS PM</a:t>
            </a:r>
            <a:endParaRPr lang="es-ES" b="1" dirty="0"/>
          </a:p>
          <a:p>
            <a:r>
              <a:rPr lang="es-ES" dirty="0"/>
              <a:t>Se utilizaron datos de PM</a:t>
            </a:r>
            <a:r>
              <a:rPr lang="es-ES" baseline="-25000" dirty="0"/>
              <a:t>10</a:t>
            </a:r>
            <a:r>
              <a:rPr lang="es-ES" dirty="0"/>
              <a:t> y PM</a:t>
            </a:r>
            <a:r>
              <a:rPr lang="es-ES" baseline="-25000" dirty="0"/>
              <a:t>1</a:t>
            </a:r>
            <a:r>
              <a:rPr lang="es-ES" dirty="0"/>
              <a:t>.</a:t>
            </a:r>
          </a:p>
        </p:txBody>
      </p:sp>
      <p:sp>
        <p:nvSpPr>
          <p:cNvPr id="6" name="CuadroTexto 5">
            <a:extLst>
              <a:ext uri="{FF2B5EF4-FFF2-40B4-BE49-F238E27FC236}">
                <a16:creationId xmlns:a16="http://schemas.microsoft.com/office/drawing/2014/main" id="{F66C6397-CC4D-74C0-80DA-73DC91356F35}"/>
              </a:ext>
            </a:extLst>
          </p:cNvPr>
          <p:cNvSpPr txBox="1"/>
          <p:nvPr/>
        </p:nvSpPr>
        <p:spPr>
          <a:xfrm>
            <a:off x="541176" y="2228671"/>
            <a:ext cx="10258232" cy="1200329"/>
          </a:xfrm>
          <a:prstGeom prst="rect">
            <a:avLst/>
          </a:prstGeom>
          <a:noFill/>
        </p:spPr>
        <p:txBody>
          <a:bodyPr wrap="square" rtlCol="0">
            <a:spAutoFit/>
          </a:bodyPr>
          <a:lstStyle/>
          <a:p>
            <a:pPr>
              <a:lnSpc>
                <a:spcPct val="150000"/>
              </a:lnSpc>
            </a:pPr>
            <a:endParaRPr lang="es-ES" dirty="0"/>
          </a:p>
          <a:p>
            <a:pPr>
              <a:lnSpc>
                <a:spcPct val="150000"/>
              </a:lnSpc>
            </a:pPr>
            <a:r>
              <a:rPr lang="es-ES" b="1" u="sng" dirty="0"/>
              <a:t>FUENTES DE MODELIZACIÓN</a:t>
            </a:r>
            <a:endParaRPr lang="es-ES" b="1" dirty="0"/>
          </a:p>
          <a:p>
            <a:endParaRPr lang="es-ES" dirty="0"/>
          </a:p>
        </p:txBody>
      </p:sp>
      <p:sp>
        <p:nvSpPr>
          <p:cNvPr id="8" name="CuadroTexto 7">
            <a:extLst>
              <a:ext uri="{FF2B5EF4-FFF2-40B4-BE49-F238E27FC236}">
                <a16:creationId xmlns:a16="http://schemas.microsoft.com/office/drawing/2014/main" id="{BCB54076-8BA3-A2F9-3E1D-1BE9E6F1C2CE}"/>
              </a:ext>
            </a:extLst>
          </p:cNvPr>
          <p:cNvSpPr txBox="1"/>
          <p:nvPr/>
        </p:nvSpPr>
        <p:spPr>
          <a:xfrm>
            <a:off x="1110343" y="3300762"/>
            <a:ext cx="8686800" cy="2957861"/>
          </a:xfrm>
          <a:prstGeom prst="rect">
            <a:avLst/>
          </a:prstGeom>
          <a:noFill/>
        </p:spPr>
        <p:txBody>
          <a:bodyPr wrap="square" rtlCol="0">
            <a:spAutoFit/>
          </a:bodyPr>
          <a:lstStyle/>
          <a:p>
            <a:pPr marL="285750" indent="-285750">
              <a:lnSpc>
                <a:spcPct val="150000"/>
              </a:lnSpc>
              <a:buFontTx/>
              <a:buChar char="-"/>
            </a:pPr>
            <a:r>
              <a:rPr lang="es-ES" dirty="0"/>
              <a:t>Modelo HYSPLIT NOAA</a:t>
            </a:r>
          </a:p>
          <a:p>
            <a:pPr marL="285750" indent="-285750">
              <a:lnSpc>
                <a:spcPct val="150000"/>
              </a:lnSpc>
              <a:buFontTx/>
              <a:buChar char="-"/>
            </a:pPr>
            <a:endParaRPr lang="es-ES" dirty="0"/>
          </a:p>
          <a:p>
            <a:pPr marL="285750" indent="-285750">
              <a:lnSpc>
                <a:spcPct val="150000"/>
              </a:lnSpc>
              <a:buFontTx/>
              <a:buChar char="-"/>
            </a:pPr>
            <a:r>
              <a:rPr lang="es-ES" dirty="0"/>
              <a:t>Gráfica de estabilidad NOAA</a:t>
            </a:r>
          </a:p>
          <a:p>
            <a:pPr marL="285750" indent="-285750">
              <a:lnSpc>
                <a:spcPct val="150000"/>
              </a:lnSpc>
              <a:buFontTx/>
              <a:buChar char="-"/>
            </a:pPr>
            <a:endParaRPr lang="es-ES" dirty="0"/>
          </a:p>
          <a:p>
            <a:pPr marL="285750" indent="-285750">
              <a:lnSpc>
                <a:spcPct val="150000"/>
              </a:lnSpc>
              <a:buFontTx/>
              <a:buChar char="-"/>
            </a:pPr>
            <a:r>
              <a:rPr lang="es-ES" dirty="0"/>
              <a:t>WMO </a:t>
            </a:r>
            <a:r>
              <a:rPr lang="es-ES" i="1" dirty="0"/>
              <a:t>Barcelona </a:t>
            </a:r>
            <a:r>
              <a:rPr lang="es-ES" i="1" dirty="0" err="1"/>
              <a:t>Dust</a:t>
            </a:r>
            <a:r>
              <a:rPr lang="es-ES" i="1" dirty="0"/>
              <a:t> Regional Center</a:t>
            </a:r>
          </a:p>
          <a:p>
            <a:pPr marL="285750" indent="-285750">
              <a:lnSpc>
                <a:spcPct val="150000"/>
              </a:lnSpc>
              <a:buFontTx/>
              <a:buChar char="-"/>
            </a:pPr>
            <a:endParaRPr lang="es-ES" dirty="0"/>
          </a:p>
          <a:p>
            <a:pPr marL="285750" indent="-285750">
              <a:lnSpc>
                <a:spcPct val="150000"/>
              </a:lnSpc>
              <a:buFontTx/>
              <a:buChar char="-"/>
            </a:pPr>
            <a:r>
              <a:rPr lang="es-ES" dirty="0"/>
              <a:t>AVAMET (Asociación Valenciana de Meteorología)</a:t>
            </a:r>
          </a:p>
        </p:txBody>
      </p:sp>
      <p:pic>
        <p:nvPicPr>
          <p:cNvPr id="9" name="Imagen 8" descr="Gráfico, Mapa&#10;&#10;Descripción generada automáticamente">
            <a:extLst>
              <a:ext uri="{FF2B5EF4-FFF2-40B4-BE49-F238E27FC236}">
                <a16:creationId xmlns:a16="http://schemas.microsoft.com/office/drawing/2014/main" id="{D1942E66-64BA-1F1D-E301-E5B3E1F061E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52117" y="2769544"/>
            <a:ext cx="1226820" cy="1523365"/>
          </a:xfrm>
          <a:prstGeom prst="rect">
            <a:avLst/>
          </a:prstGeom>
          <a:noFill/>
          <a:ln>
            <a:noFill/>
          </a:ln>
        </p:spPr>
      </p:pic>
      <p:pic>
        <p:nvPicPr>
          <p:cNvPr id="10" name="Imagen 9" descr="Gráfico, Gráfico de líneas&#10;&#10;Descripción generada automáticamente">
            <a:extLst>
              <a:ext uri="{FF2B5EF4-FFF2-40B4-BE49-F238E27FC236}">
                <a16:creationId xmlns:a16="http://schemas.microsoft.com/office/drawing/2014/main" id="{CF89BC6C-8179-76B2-93F2-9A90D2BD944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4592" y="3429000"/>
            <a:ext cx="1212215" cy="1546225"/>
          </a:xfrm>
          <a:prstGeom prst="rect">
            <a:avLst/>
          </a:prstGeom>
          <a:noFill/>
          <a:ln>
            <a:noFill/>
          </a:ln>
        </p:spPr>
      </p:pic>
      <p:pic>
        <p:nvPicPr>
          <p:cNvPr id="11" name="Imagen 10" descr="Mapa&#10;&#10;Descripción generada automáticamente">
            <a:extLst>
              <a:ext uri="{FF2B5EF4-FFF2-40B4-BE49-F238E27FC236}">
                <a16:creationId xmlns:a16="http://schemas.microsoft.com/office/drawing/2014/main" id="{0D07B334-0D24-9E66-972E-C808F299D62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21809" y="4421147"/>
            <a:ext cx="1999964" cy="1422501"/>
          </a:xfrm>
          <a:prstGeom prst="rect">
            <a:avLst/>
          </a:prstGeom>
          <a:noFill/>
          <a:ln>
            <a:noFill/>
          </a:ln>
        </p:spPr>
      </p:pic>
      <p:sp>
        <p:nvSpPr>
          <p:cNvPr id="7" name="Marcador de número de diapositiva 1">
            <a:extLst>
              <a:ext uri="{FF2B5EF4-FFF2-40B4-BE49-F238E27FC236}">
                <a16:creationId xmlns:a16="http://schemas.microsoft.com/office/drawing/2014/main" id="{55FCC04D-F85B-922C-6997-546DBE984B5A}"/>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13</a:t>
            </a:fld>
            <a:endParaRPr lang="en-US" sz="1600" dirty="0">
              <a:solidFill>
                <a:schemeClr val="tx1"/>
              </a:solidFill>
            </a:endParaRPr>
          </a:p>
        </p:txBody>
      </p:sp>
      <p:sp>
        <p:nvSpPr>
          <p:cNvPr id="12" name="CuadroTexto 11">
            <a:extLst>
              <a:ext uri="{FF2B5EF4-FFF2-40B4-BE49-F238E27FC236}">
                <a16:creationId xmlns:a16="http://schemas.microsoft.com/office/drawing/2014/main" id="{95F83B97-63B2-46BC-A6EA-A1C0BB35EF59}"/>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3" name="Picture 4" descr="Servicio de Comunicación, Marketing y Atención al ...">
            <a:extLst>
              <a:ext uri="{FF2B5EF4-FFF2-40B4-BE49-F238E27FC236}">
                <a16:creationId xmlns:a16="http://schemas.microsoft.com/office/drawing/2014/main" id="{B0B2D84E-9930-47AF-A4AC-610E61CADCFA}"/>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96493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PROGRAMAS DE TRABAJO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979326" y="1756499"/>
            <a:ext cx="6040599" cy="3373359"/>
          </a:xfrm>
          <a:prstGeom prst="rect">
            <a:avLst/>
          </a:prstGeom>
          <a:noFill/>
        </p:spPr>
        <p:txBody>
          <a:bodyPr wrap="square" rtlCol="0">
            <a:spAutoFit/>
          </a:bodyPr>
          <a:lstStyle/>
          <a:p>
            <a:pPr marL="285750" indent="-285750">
              <a:lnSpc>
                <a:spcPct val="150000"/>
              </a:lnSpc>
              <a:buFontTx/>
              <a:buChar char="-"/>
            </a:pPr>
            <a:r>
              <a:rPr lang="es-ES" dirty="0"/>
              <a:t>Excel y R Studio</a:t>
            </a:r>
          </a:p>
          <a:p>
            <a:pPr marL="285750" indent="-285750">
              <a:lnSpc>
                <a:spcPct val="150000"/>
              </a:lnSpc>
              <a:buFontTx/>
              <a:buChar char="-"/>
            </a:pPr>
            <a:r>
              <a:rPr lang="es-ES" dirty="0"/>
              <a:t>Se han trabajado con casi </a:t>
            </a:r>
            <a:r>
              <a:rPr lang="es-ES" u="sng" dirty="0"/>
              <a:t>20.000 datos</a:t>
            </a:r>
          </a:p>
          <a:p>
            <a:pPr marL="285750" indent="-285750">
              <a:lnSpc>
                <a:spcPct val="150000"/>
              </a:lnSpc>
              <a:buFontTx/>
              <a:buChar char="-"/>
            </a:pPr>
            <a:endParaRPr lang="es-ES" u="sng" dirty="0"/>
          </a:p>
          <a:p>
            <a:pPr marL="285750" indent="-285750">
              <a:lnSpc>
                <a:spcPct val="150000"/>
              </a:lnSpc>
              <a:buFontTx/>
              <a:buChar char="-"/>
            </a:pPr>
            <a:endParaRPr lang="es-ES" u="sng" dirty="0"/>
          </a:p>
          <a:p>
            <a:pPr marL="285750" indent="-285750">
              <a:lnSpc>
                <a:spcPct val="150000"/>
              </a:lnSpc>
              <a:buFontTx/>
              <a:buChar char="-"/>
            </a:pPr>
            <a:endParaRPr lang="es-ES" u="sng" dirty="0"/>
          </a:p>
          <a:p>
            <a:pPr marL="285750" indent="-285750">
              <a:lnSpc>
                <a:spcPct val="150000"/>
              </a:lnSpc>
              <a:buFontTx/>
              <a:buChar char="-"/>
            </a:pPr>
            <a:endParaRPr lang="es-ES" u="sng" dirty="0"/>
          </a:p>
          <a:p>
            <a:pPr marL="285750" indent="-285750">
              <a:lnSpc>
                <a:spcPct val="150000"/>
              </a:lnSpc>
              <a:buFontTx/>
              <a:buChar char="-"/>
            </a:pPr>
            <a:endParaRPr lang="es-ES" u="sng" dirty="0"/>
          </a:p>
          <a:p>
            <a:pPr marL="285750" indent="-285750">
              <a:lnSpc>
                <a:spcPct val="150000"/>
              </a:lnSpc>
              <a:buFontTx/>
              <a:buChar char="-"/>
            </a:pPr>
            <a:r>
              <a:rPr lang="es-ES" dirty="0"/>
              <a:t>Aprendizaje de comandos para la elaboración de gráficas</a:t>
            </a:r>
          </a:p>
        </p:txBody>
      </p:sp>
      <p:cxnSp>
        <p:nvCxnSpPr>
          <p:cNvPr id="7" name="Conector recto de flecha 6">
            <a:extLst>
              <a:ext uri="{FF2B5EF4-FFF2-40B4-BE49-F238E27FC236}">
                <a16:creationId xmlns:a16="http://schemas.microsoft.com/office/drawing/2014/main" id="{9DA3517C-FA12-0025-E93F-37AC514765C1}"/>
              </a:ext>
            </a:extLst>
          </p:cNvPr>
          <p:cNvCxnSpPr>
            <a:cxnSpLocks/>
          </p:cNvCxnSpPr>
          <p:nvPr/>
        </p:nvCxnSpPr>
        <p:spPr>
          <a:xfrm flipH="1">
            <a:off x="2933700" y="2704096"/>
            <a:ext cx="879841" cy="82967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87B7A358-D14C-1E0C-6121-BA58BB161FC1}"/>
              </a:ext>
            </a:extLst>
          </p:cNvPr>
          <p:cNvCxnSpPr>
            <a:cxnSpLocks/>
          </p:cNvCxnSpPr>
          <p:nvPr/>
        </p:nvCxnSpPr>
        <p:spPr>
          <a:xfrm>
            <a:off x="4258646" y="2704096"/>
            <a:ext cx="0" cy="111542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83AF529E-9314-7AE1-6970-AB7E816332A3}"/>
              </a:ext>
            </a:extLst>
          </p:cNvPr>
          <p:cNvCxnSpPr>
            <a:cxnSpLocks/>
          </p:cNvCxnSpPr>
          <p:nvPr/>
        </p:nvCxnSpPr>
        <p:spPr>
          <a:xfrm>
            <a:off x="4830146" y="2704096"/>
            <a:ext cx="703879" cy="82967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39650895-288B-A2EB-03E0-18898EF9A900}"/>
              </a:ext>
            </a:extLst>
          </p:cNvPr>
          <p:cNvSpPr txBox="1"/>
          <p:nvPr/>
        </p:nvSpPr>
        <p:spPr>
          <a:xfrm>
            <a:off x="2283673" y="3634859"/>
            <a:ext cx="1049682" cy="369332"/>
          </a:xfrm>
          <a:prstGeom prst="rect">
            <a:avLst/>
          </a:prstGeom>
          <a:noFill/>
        </p:spPr>
        <p:txBody>
          <a:bodyPr wrap="square" rtlCol="0">
            <a:spAutoFit/>
          </a:bodyPr>
          <a:lstStyle/>
          <a:p>
            <a:r>
              <a:rPr lang="es-ES" dirty="0"/>
              <a:t>Limpieza</a:t>
            </a:r>
          </a:p>
        </p:txBody>
      </p:sp>
      <p:sp>
        <p:nvSpPr>
          <p:cNvPr id="17" name="CuadroTexto 16">
            <a:extLst>
              <a:ext uri="{FF2B5EF4-FFF2-40B4-BE49-F238E27FC236}">
                <a16:creationId xmlns:a16="http://schemas.microsoft.com/office/drawing/2014/main" id="{151DCD9C-9FB4-24E9-0787-FFB4039FB5EC}"/>
              </a:ext>
            </a:extLst>
          </p:cNvPr>
          <p:cNvSpPr txBox="1"/>
          <p:nvPr/>
        </p:nvSpPr>
        <p:spPr>
          <a:xfrm>
            <a:off x="3482276" y="3886753"/>
            <a:ext cx="1593577" cy="369332"/>
          </a:xfrm>
          <a:prstGeom prst="rect">
            <a:avLst/>
          </a:prstGeom>
          <a:noFill/>
        </p:spPr>
        <p:txBody>
          <a:bodyPr wrap="square" rtlCol="0">
            <a:spAutoFit/>
          </a:bodyPr>
          <a:lstStyle/>
          <a:p>
            <a:r>
              <a:rPr lang="es-ES" dirty="0"/>
              <a:t>Sincronización</a:t>
            </a:r>
          </a:p>
        </p:txBody>
      </p:sp>
      <p:sp>
        <p:nvSpPr>
          <p:cNvPr id="18" name="CuadroTexto 17">
            <a:extLst>
              <a:ext uri="{FF2B5EF4-FFF2-40B4-BE49-F238E27FC236}">
                <a16:creationId xmlns:a16="http://schemas.microsoft.com/office/drawing/2014/main" id="{C2C01E3B-B5DA-A036-FE34-91F1F9336687}"/>
              </a:ext>
            </a:extLst>
          </p:cNvPr>
          <p:cNvSpPr txBox="1"/>
          <p:nvPr/>
        </p:nvSpPr>
        <p:spPr>
          <a:xfrm>
            <a:off x="5182084" y="3634859"/>
            <a:ext cx="1446933" cy="369332"/>
          </a:xfrm>
          <a:prstGeom prst="rect">
            <a:avLst/>
          </a:prstGeom>
          <a:noFill/>
        </p:spPr>
        <p:txBody>
          <a:bodyPr wrap="square" rtlCol="0">
            <a:spAutoFit/>
          </a:bodyPr>
          <a:lstStyle/>
          <a:p>
            <a:r>
              <a:rPr lang="es-ES" dirty="0"/>
              <a:t>Correcciones</a:t>
            </a:r>
          </a:p>
        </p:txBody>
      </p:sp>
      <p:sp>
        <p:nvSpPr>
          <p:cNvPr id="25" name="CuadroTexto 24">
            <a:extLst>
              <a:ext uri="{FF2B5EF4-FFF2-40B4-BE49-F238E27FC236}">
                <a16:creationId xmlns:a16="http://schemas.microsoft.com/office/drawing/2014/main" id="{79015656-911D-0827-E778-A6E216526209}"/>
              </a:ext>
            </a:extLst>
          </p:cNvPr>
          <p:cNvSpPr txBox="1"/>
          <p:nvPr/>
        </p:nvSpPr>
        <p:spPr>
          <a:xfrm>
            <a:off x="7285489" y="2876045"/>
            <a:ext cx="2334028" cy="369332"/>
          </a:xfrm>
          <a:prstGeom prst="rect">
            <a:avLst/>
          </a:prstGeom>
          <a:noFill/>
        </p:spPr>
        <p:txBody>
          <a:bodyPr wrap="square" rtlCol="0">
            <a:spAutoFit/>
          </a:bodyPr>
          <a:lstStyle/>
          <a:p>
            <a:pPr algn="ctr"/>
            <a:r>
              <a:rPr lang="es-ES" dirty="0"/>
              <a:t>Temperatura y Presión</a:t>
            </a:r>
          </a:p>
        </p:txBody>
      </p:sp>
      <p:sp>
        <p:nvSpPr>
          <p:cNvPr id="26" name="CuadroTexto 25">
            <a:extLst>
              <a:ext uri="{FF2B5EF4-FFF2-40B4-BE49-F238E27FC236}">
                <a16:creationId xmlns:a16="http://schemas.microsoft.com/office/drawing/2014/main" id="{BE9CF103-6BA5-74BE-5352-170C2E978421}"/>
              </a:ext>
            </a:extLst>
          </p:cNvPr>
          <p:cNvSpPr txBox="1"/>
          <p:nvPr/>
        </p:nvSpPr>
        <p:spPr>
          <a:xfrm>
            <a:off x="7431172" y="4244750"/>
            <a:ext cx="822687" cy="369332"/>
          </a:xfrm>
          <a:prstGeom prst="rect">
            <a:avLst/>
          </a:prstGeom>
          <a:noFill/>
        </p:spPr>
        <p:txBody>
          <a:bodyPr wrap="square" rtlCol="0">
            <a:spAutoFit/>
          </a:bodyPr>
          <a:lstStyle/>
          <a:p>
            <a:r>
              <a:rPr lang="es-ES" dirty="0"/>
              <a:t>Müller</a:t>
            </a:r>
          </a:p>
        </p:txBody>
      </p:sp>
      <p:cxnSp>
        <p:nvCxnSpPr>
          <p:cNvPr id="29" name="Conector recto de flecha 28">
            <a:extLst>
              <a:ext uri="{FF2B5EF4-FFF2-40B4-BE49-F238E27FC236}">
                <a16:creationId xmlns:a16="http://schemas.microsoft.com/office/drawing/2014/main" id="{FC453E86-45DD-AEC2-EB0E-C7A79F67594B}"/>
              </a:ext>
            </a:extLst>
          </p:cNvPr>
          <p:cNvCxnSpPr>
            <a:cxnSpLocks/>
          </p:cNvCxnSpPr>
          <p:nvPr/>
        </p:nvCxnSpPr>
        <p:spPr>
          <a:xfrm flipV="1">
            <a:off x="6600473" y="3223141"/>
            <a:ext cx="794078" cy="5577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2E7B74AF-3073-ACB8-6239-5E69409CEB7A}"/>
              </a:ext>
            </a:extLst>
          </p:cNvPr>
          <p:cNvCxnSpPr>
            <a:cxnSpLocks/>
          </p:cNvCxnSpPr>
          <p:nvPr/>
        </p:nvCxnSpPr>
        <p:spPr>
          <a:xfrm>
            <a:off x="6611969" y="3981955"/>
            <a:ext cx="805710" cy="37333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Marcador de número de diapositiva 1">
            <a:extLst>
              <a:ext uri="{FF2B5EF4-FFF2-40B4-BE49-F238E27FC236}">
                <a16:creationId xmlns:a16="http://schemas.microsoft.com/office/drawing/2014/main" id="{783C9833-36FE-73C4-F3C7-D908712BC289}"/>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14</a:t>
            </a:fld>
            <a:endParaRPr lang="en-US" sz="1600" dirty="0">
              <a:solidFill>
                <a:schemeClr val="tx1"/>
              </a:solidFill>
            </a:endParaRPr>
          </a:p>
        </p:txBody>
      </p:sp>
      <p:sp>
        <p:nvSpPr>
          <p:cNvPr id="19" name="CuadroTexto 18">
            <a:extLst>
              <a:ext uri="{FF2B5EF4-FFF2-40B4-BE49-F238E27FC236}">
                <a16:creationId xmlns:a16="http://schemas.microsoft.com/office/drawing/2014/main" id="{5448D248-B679-487B-94E3-F3DA9277DB9A}"/>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20" name="Picture 4" descr="Servicio de Comunicación, Marketing y Atención al ...">
            <a:extLst>
              <a:ext uri="{FF2B5EF4-FFF2-40B4-BE49-F238E27FC236}">
                <a16:creationId xmlns:a16="http://schemas.microsoft.com/office/drawing/2014/main" id="{F2C467C1-094D-4CC1-9022-8E5060DF0970}"/>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956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0" presetClass="entr" presetSubtype="0" fill="hold" nodeType="withEffect">
                                  <p:stCondLst>
                                    <p:cond delay="0"/>
                                  </p:stCondLst>
                                  <p:childTnLst>
                                    <p:set>
                                      <p:cBhvr>
                                        <p:cTn id="32" dur="1" fill="hold">
                                          <p:stCondLst>
                                            <p:cond delay="0"/>
                                          </p:stCondLst>
                                        </p:cTn>
                                        <p:tgtEl>
                                          <p:spTgt spid="29"/>
                                        </p:tgtEl>
                                        <p:attrNameLst>
                                          <p:attrName>style.visibility</p:attrName>
                                        </p:attrNameLst>
                                      </p:cBhvr>
                                      <p:to>
                                        <p:strVal val="visible"/>
                                      </p:to>
                                    </p:set>
                                    <p:animEffect transition="in" filter="fade">
                                      <p:cBhvr>
                                        <p:cTn id="33" dur="500"/>
                                        <p:tgtEl>
                                          <p:spTgt spid="29"/>
                                        </p:tgtEl>
                                      </p:cBhvr>
                                    </p:animEffect>
                                  </p:childTnLst>
                                </p:cTn>
                              </p:par>
                              <p:par>
                                <p:cTn id="34" presetID="10" presetClass="entr" presetSubtype="0" fill="hold"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fade">
                                      <p:cBhvr>
                                        <p:cTn id="36" dur="500"/>
                                        <p:tgtEl>
                                          <p:spTgt spid="3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4">
                                            <p:txEl>
                                              <p:pRg st="7" end="7"/>
                                            </p:txEl>
                                          </p:spTgt>
                                        </p:tgtEl>
                                        <p:attrNameLst>
                                          <p:attrName>style.visibility</p:attrName>
                                        </p:attrNameLst>
                                      </p:cBhvr>
                                      <p:to>
                                        <p:strVal val="visible"/>
                                      </p:to>
                                    </p:set>
                                    <p:animEffect transition="in" filter="fade">
                                      <p:cBhvr>
                                        <p:cTn id="41" dur="500"/>
                                        <p:tgtEl>
                                          <p:spTgt spid="14">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25"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PROGRAMAS DE TRABAJO</a:t>
            </a:r>
          </a:p>
        </p:txBody>
      </p:sp>
      <p:pic>
        <p:nvPicPr>
          <p:cNvPr id="33" name="Imagen 32" descr="Interfaz de usuario gráfica, Aplicación, Tabla, Excel&#10;&#10;Descripción generada automáticamente">
            <a:extLst>
              <a:ext uri="{FF2B5EF4-FFF2-40B4-BE49-F238E27FC236}">
                <a16:creationId xmlns:a16="http://schemas.microsoft.com/office/drawing/2014/main" id="{4C96DEFC-421E-2CDC-155B-4B06B58FFA20}"/>
              </a:ext>
            </a:extLst>
          </p:cNvPr>
          <p:cNvPicPr>
            <a:picLocks noChangeAspect="1"/>
          </p:cNvPicPr>
          <p:nvPr/>
        </p:nvPicPr>
        <p:blipFill rotWithShape="1">
          <a:blip r:embed="rId2"/>
          <a:srcRect t="28846" b="8696"/>
          <a:stretch/>
        </p:blipFill>
        <p:spPr bwMode="auto">
          <a:xfrm>
            <a:off x="371513" y="2173605"/>
            <a:ext cx="10864254" cy="3817620"/>
          </a:xfrm>
          <a:prstGeom prst="rect">
            <a:avLst/>
          </a:prstGeom>
          <a:ln>
            <a:noFill/>
          </a:ln>
          <a:extLst>
            <a:ext uri="{53640926-AAD7-44D8-BBD7-CCE9431645EC}">
              <a14:shadowObscured xmlns:a14="http://schemas.microsoft.com/office/drawing/2010/main"/>
            </a:ext>
          </a:extLst>
        </p:spPr>
      </p:pic>
      <p:sp>
        <p:nvSpPr>
          <p:cNvPr id="34" name="Rectángulo 33">
            <a:extLst>
              <a:ext uri="{FF2B5EF4-FFF2-40B4-BE49-F238E27FC236}">
                <a16:creationId xmlns:a16="http://schemas.microsoft.com/office/drawing/2014/main" id="{0F95372A-B828-4F95-CB0C-90E496B90BB8}"/>
              </a:ext>
            </a:extLst>
          </p:cNvPr>
          <p:cNvSpPr/>
          <p:nvPr/>
        </p:nvSpPr>
        <p:spPr>
          <a:xfrm>
            <a:off x="569750" y="3300095"/>
            <a:ext cx="3011649" cy="1714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5" name="Rectángulo 34">
            <a:extLst>
              <a:ext uri="{FF2B5EF4-FFF2-40B4-BE49-F238E27FC236}">
                <a16:creationId xmlns:a16="http://schemas.microsoft.com/office/drawing/2014/main" id="{C4F9AA18-50EF-D82B-545C-856BE63AF961}"/>
              </a:ext>
            </a:extLst>
          </p:cNvPr>
          <p:cNvSpPr/>
          <p:nvPr/>
        </p:nvSpPr>
        <p:spPr>
          <a:xfrm>
            <a:off x="7618628" y="2457450"/>
            <a:ext cx="1577073" cy="3619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36" name="Conector recto de flecha 35">
            <a:extLst>
              <a:ext uri="{FF2B5EF4-FFF2-40B4-BE49-F238E27FC236}">
                <a16:creationId xmlns:a16="http://schemas.microsoft.com/office/drawing/2014/main" id="{2C71CC67-4413-8A59-A285-576C85B3C10C}"/>
              </a:ext>
            </a:extLst>
          </p:cNvPr>
          <p:cNvCxnSpPr>
            <a:cxnSpLocks/>
          </p:cNvCxnSpPr>
          <p:nvPr/>
        </p:nvCxnSpPr>
        <p:spPr>
          <a:xfrm flipH="1">
            <a:off x="2354088" y="1955848"/>
            <a:ext cx="2075672" cy="133128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DA8B86C2-C8A3-4665-C49B-D559292606A0}"/>
              </a:ext>
            </a:extLst>
          </p:cNvPr>
          <p:cNvCxnSpPr>
            <a:cxnSpLocks/>
          </p:cNvCxnSpPr>
          <p:nvPr/>
        </p:nvCxnSpPr>
        <p:spPr>
          <a:xfrm>
            <a:off x="8407164" y="1407385"/>
            <a:ext cx="0" cy="9720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0" name="CuadroTexto 39">
            <a:extLst>
              <a:ext uri="{FF2B5EF4-FFF2-40B4-BE49-F238E27FC236}">
                <a16:creationId xmlns:a16="http://schemas.microsoft.com/office/drawing/2014/main" id="{A05B2946-6F37-F531-E953-BE1DE914CD36}"/>
              </a:ext>
            </a:extLst>
          </p:cNvPr>
          <p:cNvSpPr txBox="1"/>
          <p:nvPr/>
        </p:nvSpPr>
        <p:spPr>
          <a:xfrm>
            <a:off x="3517923" y="1586516"/>
            <a:ext cx="2334028" cy="369332"/>
          </a:xfrm>
          <a:prstGeom prst="rect">
            <a:avLst/>
          </a:prstGeom>
          <a:noFill/>
        </p:spPr>
        <p:txBody>
          <a:bodyPr wrap="square" rtlCol="0">
            <a:spAutoFit/>
          </a:bodyPr>
          <a:lstStyle/>
          <a:p>
            <a:pPr algn="ctr"/>
            <a:r>
              <a:rPr lang="es-ES" dirty="0"/>
              <a:t>Temperatura y Presión</a:t>
            </a:r>
          </a:p>
        </p:txBody>
      </p:sp>
      <p:sp>
        <p:nvSpPr>
          <p:cNvPr id="42" name="CuadroTexto 41">
            <a:extLst>
              <a:ext uri="{FF2B5EF4-FFF2-40B4-BE49-F238E27FC236}">
                <a16:creationId xmlns:a16="http://schemas.microsoft.com/office/drawing/2014/main" id="{40280FE7-FA74-923B-85E1-4A96CF1730DD}"/>
              </a:ext>
            </a:extLst>
          </p:cNvPr>
          <p:cNvSpPr txBox="1"/>
          <p:nvPr/>
        </p:nvSpPr>
        <p:spPr>
          <a:xfrm>
            <a:off x="6715422" y="1028991"/>
            <a:ext cx="3383483" cy="369332"/>
          </a:xfrm>
          <a:prstGeom prst="rect">
            <a:avLst/>
          </a:prstGeom>
          <a:noFill/>
        </p:spPr>
        <p:txBody>
          <a:bodyPr wrap="square" rtlCol="0">
            <a:spAutoFit/>
          </a:bodyPr>
          <a:lstStyle/>
          <a:p>
            <a:r>
              <a:rPr lang="es-ES" dirty="0"/>
              <a:t>Factores de corrección de Müller</a:t>
            </a:r>
          </a:p>
        </p:txBody>
      </p:sp>
      <p:sp>
        <p:nvSpPr>
          <p:cNvPr id="6" name="Marcador de número de diapositiva 1">
            <a:extLst>
              <a:ext uri="{FF2B5EF4-FFF2-40B4-BE49-F238E27FC236}">
                <a16:creationId xmlns:a16="http://schemas.microsoft.com/office/drawing/2014/main" id="{E261D4BC-534F-2303-2B75-688F012DBBF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15</a:t>
            </a:fld>
            <a:endParaRPr lang="en-US" sz="1600" dirty="0">
              <a:solidFill>
                <a:schemeClr val="tx1"/>
              </a:solidFill>
            </a:endParaRPr>
          </a:p>
        </p:txBody>
      </p:sp>
      <p:sp>
        <p:nvSpPr>
          <p:cNvPr id="13" name="CuadroTexto 12">
            <a:extLst>
              <a:ext uri="{FF2B5EF4-FFF2-40B4-BE49-F238E27FC236}">
                <a16:creationId xmlns:a16="http://schemas.microsoft.com/office/drawing/2014/main" id="{F506D110-0FD2-45EC-8F14-6F9401A692FE}"/>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4" name="Picture 4" descr="Servicio de Comunicación, Marketing y Atención al ...">
            <a:extLst>
              <a:ext uri="{FF2B5EF4-FFF2-40B4-BE49-F238E27FC236}">
                <a16:creationId xmlns:a16="http://schemas.microsoft.com/office/drawing/2014/main" id="{E0532D4B-0E53-479E-B974-06497E848E3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322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fade">
                                      <p:cBhvr>
                                        <p:cTn id="7" dur="500"/>
                                        <p:tgtEl>
                                          <p:spTgt spid="36"/>
                                        </p:tgtEl>
                                      </p:cBhvr>
                                    </p:animEffect>
                                  </p:childTnLst>
                                </p:cTn>
                              </p:par>
                              <p:par>
                                <p:cTn id="8" presetID="10" presetClass="entr" presetSubtype="0" fill="hold"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0"/>
                                        </p:tgtEl>
                                        <p:attrNameLst>
                                          <p:attrName>style.visibility</p:attrName>
                                        </p:attrNameLst>
                                      </p:cBhvr>
                                      <p:to>
                                        <p:strVal val="visible"/>
                                      </p:to>
                                    </p:set>
                                    <p:animEffect transition="in" filter="fade">
                                      <p:cBhvr>
                                        <p:cTn id="13" dur="500"/>
                                        <p:tgtEl>
                                          <p:spTgt spid="4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fade">
                                      <p:cBhvr>
                                        <p:cTn id="16" dur="500"/>
                                        <p:tgtEl>
                                          <p:spTgt spid="4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animEffect transition="in" filter="fade">
                                      <p:cBhvr>
                                        <p:cTn id="22"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P spid="40"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 PROGRAMAS DE TRABAJO</a:t>
            </a:r>
          </a:p>
        </p:txBody>
      </p:sp>
      <p:pic>
        <p:nvPicPr>
          <p:cNvPr id="6" name="Imagen 5" descr="Pantalla de computadora&#10;&#10;Descripción generada automáticamente">
            <a:extLst>
              <a:ext uri="{FF2B5EF4-FFF2-40B4-BE49-F238E27FC236}">
                <a16:creationId xmlns:a16="http://schemas.microsoft.com/office/drawing/2014/main" id="{1B4747E6-4216-9928-2395-B5B8ACA8586A}"/>
              </a:ext>
            </a:extLst>
          </p:cNvPr>
          <p:cNvPicPr>
            <a:picLocks noChangeAspect="1"/>
          </p:cNvPicPr>
          <p:nvPr/>
        </p:nvPicPr>
        <p:blipFill rotWithShape="1">
          <a:blip r:embed="rId2"/>
          <a:srcRect b="6187"/>
          <a:stretch/>
        </p:blipFill>
        <p:spPr bwMode="auto">
          <a:xfrm>
            <a:off x="1120144" y="1824141"/>
            <a:ext cx="9078630" cy="4791262"/>
          </a:xfrm>
          <a:prstGeom prst="rect">
            <a:avLst/>
          </a:prstGeom>
          <a:ln>
            <a:noFill/>
          </a:ln>
          <a:extLst>
            <a:ext uri="{53640926-AAD7-44D8-BBD7-CCE9431645EC}">
              <a14:shadowObscured xmlns:a14="http://schemas.microsoft.com/office/drawing/2010/main"/>
            </a:ext>
          </a:extLst>
        </p:spPr>
      </p:pic>
      <p:sp>
        <p:nvSpPr>
          <p:cNvPr id="7" name="Marcador de número de diapositiva 1">
            <a:extLst>
              <a:ext uri="{FF2B5EF4-FFF2-40B4-BE49-F238E27FC236}">
                <a16:creationId xmlns:a16="http://schemas.microsoft.com/office/drawing/2014/main" id="{9049882B-B7EF-044C-B6B4-2541C79F603A}"/>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16</a:t>
            </a:fld>
            <a:endParaRPr lang="en-US" sz="1600" dirty="0">
              <a:solidFill>
                <a:schemeClr val="tx1"/>
              </a:solidFill>
            </a:endParaRPr>
          </a:p>
        </p:txBody>
      </p:sp>
      <p:sp>
        <p:nvSpPr>
          <p:cNvPr id="8" name="CuadroTexto 7">
            <a:extLst>
              <a:ext uri="{FF2B5EF4-FFF2-40B4-BE49-F238E27FC236}">
                <a16:creationId xmlns:a16="http://schemas.microsoft.com/office/drawing/2014/main" id="{CD9B128E-5B00-44FD-AA9A-52BC9C7FAE6B}"/>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ABB1B344-D898-4672-8072-36769ABE418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803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CAMPAÑAS</a:t>
            </a:r>
          </a:p>
        </p:txBody>
      </p:sp>
      <p:sp>
        <p:nvSpPr>
          <p:cNvPr id="7" name="CuadroTexto 6">
            <a:extLst>
              <a:ext uri="{FF2B5EF4-FFF2-40B4-BE49-F238E27FC236}">
                <a16:creationId xmlns:a16="http://schemas.microsoft.com/office/drawing/2014/main" id="{637F9951-77F0-B844-5919-CE710C91949F}"/>
              </a:ext>
            </a:extLst>
          </p:cNvPr>
          <p:cNvSpPr txBox="1"/>
          <p:nvPr/>
        </p:nvSpPr>
        <p:spPr>
          <a:xfrm>
            <a:off x="1059543" y="1708944"/>
            <a:ext cx="8686800" cy="1711366"/>
          </a:xfrm>
          <a:prstGeom prst="rect">
            <a:avLst/>
          </a:prstGeom>
          <a:noFill/>
        </p:spPr>
        <p:txBody>
          <a:bodyPr wrap="square" rtlCol="0">
            <a:spAutoFit/>
          </a:bodyPr>
          <a:lstStyle/>
          <a:p>
            <a:pPr>
              <a:lnSpc>
                <a:spcPct val="150000"/>
              </a:lnSpc>
            </a:pPr>
            <a:r>
              <a:rPr lang="es-ES" b="1" u="sng" dirty="0"/>
              <a:t>1º Campaña</a:t>
            </a:r>
            <a:r>
              <a:rPr lang="es-ES" b="1" dirty="0"/>
              <a:t> </a:t>
            </a:r>
            <a:r>
              <a:rPr lang="es-ES" dirty="0"/>
              <a:t>(7 enero – 22 febrero)</a:t>
            </a:r>
            <a:endParaRPr lang="es-ES" u="sng" dirty="0"/>
          </a:p>
          <a:p>
            <a:pPr>
              <a:lnSpc>
                <a:spcPct val="150000"/>
              </a:lnSpc>
            </a:pPr>
            <a:endParaRPr lang="es-ES" i="1" dirty="0"/>
          </a:p>
          <a:p>
            <a:pPr marL="285750" indent="-285750">
              <a:lnSpc>
                <a:spcPct val="150000"/>
              </a:lnSpc>
              <a:buFontTx/>
              <a:buChar char="-"/>
            </a:pPr>
            <a:endParaRPr lang="es-ES" dirty="0"/>
          </a:p>
          <a:p>
            <a:pPr>
              <a:lnSpc>
                <a:spcPct val="150000"/>
              </a:lnSpc>
            </a:pPr>
            <a:endParaRPr lang="es-ES" dirty="0"/>
          </a:p>
        </p:txBody>
      </p:sp>
      <p:pic>
        <p:nvPicPr>
          <p:cNvPr id="8" name="Imagen 7" descr="Interfaz de usuario gráfica&#10;&#10;Descripción generada automáticamente">
            <a:extLst>
              <a:ext uri="{FF2B5EF4-FFF2-40B4-BE49-F238E27FC236}">
                <a16:creationId xmlns:a16="http://schemas.microsoft.com/office/drawing/2014/main" id="{3DEBB0E4-BC34-F206-5426-CEC0B0A902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932" b="13391"/>
          <a:stretch/>
        </p:blipFill>
        <p:spPr bwMode="auto">
          <a:xfrm>
            <a:off x="1266951" y="2602592"/>
            <a:ext cx="3612264" cy="1670197"/>
          </a:xfrm>
          <a:prstGeom prst="rect">
            <a:avLst/>
          </a:prstGeom>
          <a:noFill/>
          <a:ln>
            <a:noFill/>
          </a:ln>
          <a:extLst>
            <a:ext uri="{53640926-AAD7-44D8-BBD7-CCE9431645EC}">
              <a14:shadowObscured xmlns:a14="http://schemas.microsoft.com/office/drawing/2010/main"/>
            </a:ext>
          </a:extLst>
        </p:spPr>
      </p:pic>
      <p:pic>
        <p:nvPicPr>
          <p:cNvPr id="9" name="Imagen 8" descr="Interfaz de usuario gráfica, Sitio web&#10;&#10;Descripción generada automáticamente">
            <a:extLst>
              <a:ext uri="{FF2B5EF4-FFF2-40B4-BE49-F238E27FC236}">
                <a16:creationId xmlns:a16="http://schemas.microsoft.com/office/drawing/2014/main" id="{CF52DF9D-1FBC-C2DC-6D52-2DC1071A9C55}"/>
              </a:ext>
            </a:extLst>
          </p:cNvPr>
          <p:cNvPicPr>
            <a:picLocks noChangeAspect="1"/>
          </p:cNvPicPr>
          <p:nvPr/>
        </p:nvPicPr>
        <p:blipFill rotWithShape="1">
          <a:blip r:embed="rId3"/>
          <a:srcRect t="26706" r="3624" b="15107"/>
          <a:stretch/>
        </p:blipFill>
        <p:spPr bwMode="auto">
          <a:xfrm>
            <a:off x="6197207" y="2602592"/>
            <a:ext cx="3687191" cy="1670197"/>
          </a:xfrm>
          <a:prstGeom prst="rect">
            <a:avLst/>
          </a:prstGeom>
          <a:ln>
            <a:noFill/>
          </a:ln>
          <a:extLst>
            <a:ext uri="{53640926-AAD7-44D8-BBD7-CCE9431645EC}">
              <a14:shadowObscured xmlns:a14="http://schemas.microsoft.com/office/drawing/2010/main"/>
            </a:ext>
          </a:extLst>
        </p:spPr>
      </p:pic>
      <p:sp>
        <p:nvSpPr>
          <p:cNvPr id="10" name="CuadroTexto 9">
            <a:extLst>
              <a:ext uri="{FF2B5EF4-FFF2-40B4-BE49-F238E27FC236}">
                <a16:creationId xmlns:a16="http://schemas.microsoft.com/office/drawing/2014/main" id="{D0AF079C-A449-0D71-102F-46BCDE86698E}"/>
              </a:ext>
            </a:extLst>
          </p:cNvPr>
          <p:cNvSpPr txBox="1"/>
          <p:nvPr/>
        </p:nvSpPr>
        <p:spPr>
          <a:xfrm>
            <a:off x="2005710" y="4422079"/>
            <a:ext cx="2134746" cy="646331"/>
          </a:xfrm>
          <a:prstGeom prst="rect">
            <a:avLst/>
          </a:prstGeom>
          <a:noFill/>
        </p:spPr>
        <p:txBody>
          <a:bodyPr wrap="square" rtlCol="0">
            <a:spAutoFit/>
          </a:bodyPr>
          <a:lstStyle/>
          <a:p>
            <a:pPr algn="ctr"/>
            <a:r>
              <a:rPr lang="es-ES" dirty="0"/>
              <a:t>Aurora 3000</a:t>
            </a:r>
          </a:p>
          <a:p>
            <a:pPr algn="ctr"/>
            <a:r>
              <a:rPr lang="es-ES" dirty="0"/>
              <a:t>(calentador interno)</a:t>
            </a:r>
          </a:p>
        </p:txBody>
      </p:sp>
      <p:sp>
        <p:nvSpPr>
          <p:cNvPr id="12" name="Signo más 11">
            <a:extLst>
              <a:ext uri="{FF2B5EF4-FFF2-40B4-BE49-F238E27FC236}">
                <a16:creationId xmlns:a16="http://schemas.microsoft.com/office/drawing/2014/main" id="{C0E3BB0C-7B53-FCC9-6CC8-C2522A76B586}"/>
              </a:ext>
            </a:extLst>
          </p:cNvPr>
          <p:cNvSpPr/>
          <p:nvPr/>
        </p:nvSpPr>
        <p:spPr>
          <a:xfrm>
            <a:off x="5316150" y="3215975"/>
            <a:ext cx="400227" cy="443430"/>
          </a:xfrm>
          <a:prstGeom prst="mathPlus">
            <a:avLst>
              <a:gd name="adj1" fmla="val 23520"/>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DEDE550A-441C-B2D2-4B4F-A4300880C65A}"/>
              </a:ext>
            </a:extLst>
          </p:cNvPr>
          <p:cNvSpPr txBox="1"/>
          <p:nvPr/>
        </p:nvSpPr>
        <p:spPr>
          <a:xfrm>
            <a:off x="4879215" y="5522513"/>
            <a:ext cx="1848850" cy="646331"/>
          </a:xfrm>
          <a:prstGeom prst="rect">
            <a:avLst/>
          </a:prstGeom>
          <a:noFill/>
          <a:ln>
            <a:solidFill>
              <a:srgbClr val="FF0000"/>
            </a:solidFill>
          </a:ln>
        </p:spPr>
        <p:txBody>
          <a:bodyPr wrap="square" rtlCol="0">
            <a:spAutoFit/>
          </a:bodyPr>
          <a:lstStyle/>
          <a:p>
            <a:pPr algn="ctr"/>
            <a:r>
              <a:rPr lang="es-ES" dirty="0"/>
              <a:t>Ajuste</a:t>
            </a:r>
          </a:p>
          <a:p>
            <a:pPr algn="ctr"/>
            <a:r>
              <a:rPr lang="es-ES" dirty="0"/>
              <a:t>RH</a:t>
            </a:r>
            <a:r>
              <a:rPr lang="es-ES" baseline="-25000" dirty="0"/>
              <a:t>3000</a:t>
            </a:r>
            <a:r>
              <a:rPr lang="es-ES" dirty="0"/>
              <a:t> ~   RH</a:t>
            </a:r>
            <a:r>
              <a:rPr lang="es-ES" baseline="-25000" dirty="0"/>
              <a:t>4000</a:t>
            </a:r>
            <a:endParaRPr lang="es-ES" dirty="0"/>
          </a:p>
        </p:txBody>
      </p:sp>
      <p:sp>
        <p:nvSpPr>
          <p:cNvPr id="14" name="CuadroTexto 13">
            <a:extLst>
              <a:ext uri="{FF2B5EF4-FFF2-40B4-BE49-F238E27FC236}">
                <a16:creationId xmlns:a16="http://schemas.microsoft.com/office/drawing/2014/main" id="{87F0A749-3664-969B-A68E-628043E415B8}"/>
              </a:ext>
            </a:extLst>
          </p:cNvPr>
          <p:cNvSpPr txBox="1"/>
          <p:nvPr/>
        </p:nvSpPr>
        <p:spPr>
          <a:xfrm>
            <a:off x="7180888" y="4422079"/>
            <a:ext cx="2134746" cy="646331"/>
          </a:xfrm>
          <a:prstGeom prst="rect">
            <a:avLst/>
          </a:prstGeom>
          <a:noFill/>
        </p:spPr>
        <p:txBody>
          <a:bodyPr wrap="square" rtlCol="0">
            <a:spAutoFit/>
          </a:bodyPr>
          <a:lstStyle/>
          <a:p>
            <a:pPr algn="ctr"/>
            <a:r>
              <a:rPr lang="es-ES" dirty="0"/>
              <a:t>Aurora 4000</a:t>
            </a:r>
          </a:p>
          <a:p>
            <a:pPr algn="ctr"/>
            <a:r>
              <a:rPr lang="es-ES" dirty="0"/>
              <a:t>(calentador interno)</a:t>
            </a:r>
          </a:p>
        </p:txBody>
      </p:sp>
      <p:sp>
        <p:nvSpPr>
          <p:cNvPr id="6" name="Marcador de número de diapositiva 1">
            <a:extLst>
              <a:ext uri="{FF2B5EF4-FFF2-40B4-BE49-F238E27FC236}">
                <a16:creationId xmlns:a16="http://schemas.microsoft.com/office/drawing/2014/main" id="{B24071E7-40FD-0844-211C-5A201E05F8CC}"/>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17</a:t>
            </a:fld>
            <a:endParaRPr lang="en-US" sz="1600" dirty="0">
              <a:solidFill>
                <a:schemeClr val="tx1"/>
              </a:solidFill>
            </a:endParaRPr>
          </a:p>
        </p:txBody>
      </p:sp>
      <p:sp>
        <p:nvSpPr>
          <p:cNvPr id="16" name="CuadroTexto 15">
            <a:extLst>
              <a:ext uri="{FF2B5EF4-FFF2-40B4-BE49-F238E27FC236}">
                <a16:creationId xmlns:a16="http://schemas.microsoft.com/office/drawing/2014/main" id="{6F1DC843-48B3-41EF-A58F-4F594938E36C}"/>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7" name="Picture 4" descr="Servicio de Comunicación, Marketing y Atención al ...">
            <a:extLst>
              <a:ext uri="{FF2B5EF4-FFF2-40B4-BE49-F238E27FC236}">
                <a16:creationId xmlns:a16="http://schemas.microsoft.com/office/drawing/2014/main" id="{41861AE6-BF76-4CC8-B3A5-A644BD03C5C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5347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534677"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CAMPAÑAS</a:t>
            </a:r>
          </a:p>
        </p:txBody>
      </p:sp>
      <p:sp>
        <p:nvSpPr>
          <p:cNvPr id="7" name="CuadroTexto 6">
            <a:extLst>
              <a:ext uri="{FF2B5EF4-FFF2-40B4-BE49-F238E27FC236}">
                <a16:creationId xmlns:a16="http://schemas.microsoft.com/office/drawing/2014/main" id="{637F9951-77F0-B844-5919-CE710C91949F}"/>
              </a:ext>
            </a:extLst>
          </p:cNvPr>
          <p:cNvSpPr txBox="1"/>
          <p:nvPr/>
        </p:nvSpPr>
        <p:spPr>
          <a:xfrm>
            <a:off x="1059543" y="1708944"/>
            <a:ext cx="8686800" cy="1711366"/>
          </a:xfrm>
          <a:prstGeom prst="rect">
            <a:avLst/>
          </a:prstGeom>
          <a:noFill/>
        </p:spPr>
        <p:txBody>
          <a:bodyPr wrap="square" rtlCol="0">
            <a:spAutoFit/>
          </a:bodyPr>
          <a:lstStyle/>
          <a:p>
            <a:pPr>
              <a:lnSpc>
                <a:spcPct val="150000"/>
              </a:lnSpc>
            </a:pPr>
            <a:r>
              <a:rPr lang="es-ES" b="1" u="sng" dirty="0"/>
              <a:t>2º Campaña</a:t>
            </a:r>
            <a:r>
              <a:rPr lang="es-ES" b="1" dirty="0"/>
              <a:t> </a:t>
            </a:r>
            <a:r>
              <a:rPr lang="es-ES" dirty="0"/>
              <a:t>(9 mayo – 2 junio)</a:t>
            </a:r>
            <a:endParaRPr lang="es-ES" u="sng" dirty="0"/>
          </a:p>
          <a:p>
            <a:pPr>
              <a:lnSpc>
                <a:spcPct val="150000"/>
              </a:lnSpc>
            </a:pPr>
            <a:endParaRPr lang="es-ES" i="1" dirty="0"/>
          </a:p>
          <a:p>
            <a:pPr marL="285750" indent="-285750">
              <a:lnSpc>
                <a:spcPct val="150000"/>
              </a:lnSpc>
              <a:buFontTx/>
              <a:buChar char="-"/>
            </a:pPr>
            <a:endParaRPr lang="es-ES" dirty="0"/>
          </a:p>
          <a:p>
            <a:pPr>
              <a:lnSpc>
                <a:spcPct val="150000"/>
              </a:lnSpc>
            </a:pPr>
            <a:endParaRPr lang="es-ES" dirty="0"/>
          </a:p>
        </p:txBody>
      </p:sp>
      <p:pic>
        <p:nvPicPr>
          <p:cNvPr id="8" name="Imagen 7" descr="Interfaz de usuario gráfica&#10;&#10;Descripción generada automáticamente">
            <a:extLst>
              <a:ext uri="{FF2B5EF4-FFF2-40B4-BE49-F238E27FC236}">
                <a16:creationId xmlns:a16="http://schemas.microsoft.com/office/drawing/2014/main" id="{3DEBB0E4-BC34-F206-5426-CEC0B0A902A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4932" b="13391"/>
          <a:stretch/>
        </p:blipFill>
        <p:spPr bwMode="auto">
          <a:xfrm>
            <a:off x="1229215" y="2760519"/>
            <a:ext cx="2607397" cy="1205578"/>
          </a:xfrm>
          <a:prstGeom prst="rect">
            <a:avLst/>
          </a:prstGeom>
          <a:noFill/>
          <a:ln>
            <a:noFill/>
          </a:ln>
          <a:extLst>
            <a:ext uri="{53640926-AAD7-44D8-BBD7-CCE9431645EC}">
              <a14:shadowObscured xmlns:a14="http://schemas.microsoft.com/office/drawing/2010/main"/>
            </a:ext>
          </a:extLst>
        </p:spPr>
      </p:pic>
      <p:pic>
        <p:nvPicPr>
          <p:cNvPr id="9" name="Imagen 8" descr="Interfaz de usuario gráfica, Sitio web&#10;&#10;Descripción generada automáticamente">
            <a:extLst>
              <a:ext uri="{FF2B5EF4-FFF2-40B4-BE49-F238E27FC236}">
                <a16:creationId xmlns:a16="http://schemas.microsoft.com/office/drawing/2014/main" id="{CF52DF9D-1FBC-C2DC-6D52-2DC1071A9C55}"/>
              </a:ext>
            </a:extLst>
          </p:cNvPr>
          <p:cNvPicPr>
            <a:picLocks noChangeAspect="1"/>
          </p:cNvPicPr>
          <p:nvPr/>
        </p:nvPicPr>
        <p:blipFill rotWithShape="1">
          <a:blip r:embed="rId3"/>
          <a:srcRect t="26706" r="3624" b="15107"/>
          <a:stretch/>
        </p:blipFill>
        <p:spPr bwMode="auto">
          <a:xfrm>
            <a:off x="4795295" y="2760519"/>
            <a:ext cx="2661481" cy="1205578"/>
          </a:xfrm>
          <a:prstGeom prst="rect">
            <a:avLst/>
          </a:prstGeom>
          <a:ln>
            <a:noFill/>
          </a:ln>
          <a:extLst>
            <a:ext uri="{53640926-AAD7-44D8-BBD7-CCE9431645EC}">
              <a14:shadowObscured xmlns:a14="http://schemas.microsoft.com/office/drawing/2010/main"/>
            </a:ext>
          </a:extLst>
        </p:spPr>
      </p:pic>
      <p:sp>
        <p:nvSpPr>
          <p:cNvPr id="10" name="CuadroTexto 9">
            <a:extLst>
              <a:ext uri="{FF2B5EF4-FFF2-40B4-BE49-F238E27FC236}">
                <a16:creationId xmlns:a16="http://schemas.microsoft.com/office/drawing/2014/main" id="{D0AF079C-A449-0D71-102F-46BCDE86698E}"/>
              </a:ext>
            </a:extLst>
          </p:cNvPr>
          <p:cNvSpPr txBox="1"/>
          <p:nvPr/>
        </p:nvSpPr>
        <p:spPr>
          <a:xfrm>
            <a:off x="1435708" y="4097481"/>
            <a:ext cx="2400903" cy="646331"/>
          </a:xfrm>
          <a:prstGeom prst="rect">
            <a:avLst/>
          </a:prstGeom>
          <a:noFill/>
        </p:spPr>
        <p:txBody>
          <a:bodyPr wrap="square" rtlCol="0">
            <a:spAutoFit/>
          </a:bodyPr>
          <a:lstStyle/>
          <a:p>
            <a:pPr algn="ctr"/>
            <a:r>
              <a:rPr lang="es-ES" dirty="0"/>
              <a:t>Aurora 3000</a:t>
            </a:r>
          </a:p>
          <a:p>
            <a:pPr algn="ctr"/>
            <a:r>
              <a:rPr lang="es-ES" dirty="0"/>
              <a:t>(sin calentador interno)</a:t>
            </a:r>
          </a:p>
        </p:txBody>
      </p:sp>
      <p:sp>
        <p:nvSpPr>
          <p:cNvPr id="12" name="Signo más 11">
            <a:extLst>
              <a:ext uri="{FF2B5EF4-FFF2-40B4-BE49-F238E27FC236}">
                <a16:creationId xmlns:a16="http://schemas.microsoft.com/office/drawing/2014/main" id="{C0E3BB0C-7B53-FCC9-6CC8-C2522A76B586}"/>
              </a:ext>
            </a:extLst>
          </p:cNvPr>
          <p:cNvSpPr/>
          <p:nvPr/>
        </p:nvSpPr>
        <p:spPr>
          <a:xfrm>
            <a:off x="4113108" y="3215976"/>
            <a:ext cx="400227" cy="443430"/>
          </a:xfrm>
          <a:prstGeom prst="mathPlus">
            <a:avLst>
              <a:gd name="adj1" fmla="val 23520"/>
            </a:avLst>
          </a:prstGeom>
          <a:solidFill>
            <a:schemeClr val="tx1"/>
          </a:solidFill>
          <a:ln w="31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3" name="CuadroTexto 12">
            <a:extLst>
              <a:ext uri="{FF2B5EF4-FFF2-40B4-BE49-F238E27FC236}">
                <a16:creationId xmlns:a16="http://schemas.microsoft.com/office/drawing/2014/main" id="{DEDE550A-441C-B2D2-4B4F-A4300880C65A}"/>
              </a:ext>
            </a:extLst>
          </p:cNvPr>
          <p:cNvSpPr txBox="1"/>
          <p:nvPr/>
        </p:nvSpPr>
        <p:spPr>
          <a:xfrm>
            <a:off x="4879215" y="5522513"/>
            <a:ext cx="1848850" cy="369332"/>
          </a:xfrm>
          <a:prstGeom prst="rect">
            <a:avLst/>
          </a:prstGeom>
          <a:noFill/>
        </p:spPr>
        <p:txBody>
          <a:bodyPr wrap="square" rtlCol="0">
            <a:spAutoFit/>
          </a:bodyPr>
          <a:lstStyle/>
          <a:p>
            <a:r>
              <a:rPr lang="es-ES" dirty="0"/>
              <a:t>RH</a:t>
            </a:r>
            <a:r>
              <a:rPr lang="es-ES" baseline="-25000" dirty="0"/>
              <a:t>3000</a:t>
            </a:r>
            <a:r>
              <a:rPr lang="es-ES" dirty="0"/>
              <a:t> &gt;   RH</a:t>
            </a:r>
            <a:r>
              <a:rPr lang="es-ES" baseline="-25000" dirty="0"/>
              <a:t>4000</a:t>
            </a:r>
            <a:endParaRPr lang="es-ES" dirty="0"/>
          </a:p>
        </p:txBody>
      </p:sp>
      <p:sp>
        <p:nvSpPr>
          <p:cNvPr id="14" name="CuadroTexto 13">
            <a:extLst>
              <a:ext uri="{FF2B5EF4-FFF2-40B4-BE49-F238E27FC236}">
                <a16:creationId xmlns:a16="http://schemas.microsoft.com/office/drawing/2014/main" id="{87F0A749-3664-969B-A68E-628043E415B8}"/>
              </a:ext>
            </a:extLst>
          </p:cNvPr>
          <p:cNvSpPr txBox="1"/>
          <p:nvPr/>
        </p:nvSpPr>
        <p:spPr>
          <a:xfrm>
            <a:off x="5075853" y="4097480"/>
            <a:ext cx="2134746" cy="646331"/>
          </a:xfrm>
          <a:prstGeom prst="rect">
            <a:avLst/>
          </a:prstGeom>
          <a:noFill/>
        </p:spPr>
        <p:txBody>
          <a:bodyPr wrap="square" rtlCol="0">
            <a:spAutoFit/>
          </a:bodyPr>
          <a:lstStyle/>
          <a:p>
            <a:pPr algn="ctr"/>
            <a:r>
              <a:rPr lang="es-ES" dirty="0"/>
              <a:t>Aurora 4000</a:t>
            </a:r>
          </a:p>
          <a:p>
            <a:pPr algn="ctr"/>
            <a:r>
              <a:rPr lang="es-ES" dirty="0"/>
              <a:t>(calentador interno)</a:t>
            </a:r>
          </a:p>
        </p:txBody>
      </p:sp>
      <p:sp>
        <p:nvSpPr>
          <p:cNvPr id="15" name="Rectángulo 14">
            <a:extLst>
              <a:ext uri="{FF2B5EF4-FFF2-40B4-BE49-F238E27FC236}">
                <a16:creationId xmlns:a16="http://schemas.microsoft.com/office/drawing/2014/main" id="{3D3F3285-F46D-9638-EC93-F0EFB457DEA8}"/>
              </a:ext>
            </a:extLst>
          </p:cNvPr>
          <p:cNvSpPr/>
          <p:nvPr/>
        </p:nvSpPr>
        <p:spPr>
          <a:xfrm>
            <a:off x="4879215" y="5529895"/>
            <a:ext cx="1652212" cy="3619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Signo menos 5">
            <a:extLst>
              <a:ext uri="{FF2B5EF4-FFF2-40B4-BE49-F238E27FC236}">
                <a16:creationId xmlns:a16="http://schemas.microsoft.com/office/drawing/2014/main" id="{01393B56-C7F9-4122-9D84-5D1870F9A7D8}"/>
              </a:ext>
            </a:extLst>
          </p:cNvPr>
          <p:cNvSpPr/>
          <p:nvPr/>
        </p:nvSpPr>
        <p:spPr>
          <a:xfrm>
            <a:off x="7680571" y="3403746"/>
            <a:ext cx="406400" cy="136111"/>
          </a:xfrm>
          <a:prstGeom prst="mathMinus">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descr="Imagen de la pantalla de un video juego&#10;&#10;Descripción generada automáticamente con confianza baja">
            <a:extLst>
              <a:ext uri="{FF2B5EF4-FFF2-40B4-BE49-F238E27FC236}">
                <a16:creationId xmlns:a16="http://schemas.microsoft.com/office/drawing/2014/main" id="{0F8583F7-7116-49A2-5A91-CE43F8AED998}"/>
              </a:ext>
            </a:extLst>
          </p:cNvPr>
          <p:cNvPicPr>
            <a:picLocks noChangeAspect="1"/>
          </p:cNvPicPr>
          <p:nvPr/>
        </p:nvPicPr>
        <p:blipFill>
          <a:blip r:embed="rId4">
            <a:extLst>
              <a:ext uri="{28A0092B-C50C-407E-A947-70E740481C1C}">
                <a14:useLocalDpi xmlns:a14="http://schemas.microsoft.com/office/drawing/2010/main" val="0"/>
              </a:ext>
            </a:extLst>
          </a:blip>
          <a:srcRect t="2651" b="2651"/>
          <a:stretch>
            <a:fillRect/>
          </a:stretch>
        </p:blipFill>
        <p:spPr bwMode="auto">
          <a:xfrm>
            <a:off x="8372523" y="1487387"/>
            <a:ext cx="1543492" cy="3865846"/>
          </a:xfrm>
          <a:prstGeom prst="rect">
            <a:avLst/>
          </a:prstGeom>
          <a:ln>
            <a:noFill/>
          </a:ln>
          <a:extLst>
            <a:ext uri="{53640926-AAD7-44D8-BBD7-CCE9431645EC}">
              <a14:shadowObscured xmlns:a14="http://schemas.microsoft.com/office/drawing/2010/main"/>
            </a:ext>
          </a:extLst>
        </p:spPr>
      </p:pic>
      <p:sp>
        <p:nvSpPr>
          <p:cNvPr id="16" name="CuadroTexto 15">
            <a:extLst>
              <a:ext uri="{FF2B5EF4-FFF2-40B4-BE49-F238E27FC236}">
                <a16:creationId xmlns:a16="http://schemas.microsoft.com/office/drawing/2014/main" id="{97184E53-FA90-1DE4-9532-CA8B46DB9606}"/>
              </a:ext>
            </a:extLst>
          </p:cNvPr>
          <p:cNvSpPr txBox="1"/>
          <p:nvPr/>
        </p:nvSpPr>
        <p:spPr>
          <a:xfrm>
            <a:off x="8044508" y="5465363"/>
            <a:ext cx="2134746" cy="369332"/>
          </a:xfrm>
          <a:prstGeom prst="rect">
            <a:avLst/>
          </a:prstGeom>
          <a:noFill/>
        </p:spPr>
        <p:txBody>
          <a:bodyPr wrap="square" rtlCol="0">
            <a:spAutoFit/>
          </a:bodyPr>
          <a:lstStyle/>
          <a:p>
            <a:pPr algn="ctr"/>
            <a:r>
              <a:rPr lang="es-ES" dirty="0"/>
              <a:t>Desecador</a:t>
            </a:r>
          </a:p>
        </p:txBody>
      </p:sp>
      <p:sp>
        <p:nvSpPr>
          <p:cNvPr id="17" name="Marcador de número de diapositiva 1">
            <a:extLst>
              <a:ext uri="{FF2B5EF4-FFF2-40B4-BE49-F238E27FC236}">
                <a16:creationId xmlns:a16="http://schemas.microsoft.com/office/drawing/2014/main" id="{E2B4B988-22E6-BB2D-D7AF-BE514ABFDB68}"/>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18</a:t>
            </a:fld>
            <a:endParaRPr lang="en-US" sz="1600" dirty="0">
              <a:solidFill>
                <a:schemeClr val="tx1"/>
              </a:solidFill>
            </a:endParaRPr>
          </a:p>
        </p:txBody>
      </p:sp>
      <p:sp>
        <p:nvSpPr>
          <p:cNvPr id="18" name="CuadroTexto 17">
            <a:extLst>
              <a:ext uri="{FF2B5EF4-FFF2-40B4-BE49-F238E27FC236}">
                <a16:creationId xmlns:a16="http://schemas.microsoft.com/office/drawing/2014/main" id="{31CFB460-428B-437C-9C21-30956DDCA072}"/>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9" name="Picture 4" descr="Servicio de Comunicación, Marketing y Atención al ...">
            <a:extLst>
              <a:ext uri="{FF2B5EF4-FFF2-40B4-BE49-F238E27FC236}">
                <a16:creationId xmlns:a16="http://schemas.microsoft.com/office/drawing/2014/main" id="{13BF7383-B60E-4BA4-9B18-41144988F83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4698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8794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err="1"/>
              <a:t>Intercomparación</a:t>
            </a:r>
            <a:r>
              <a:rPr lang="es-ES" b="1" u="sng" dirty="0"/>
              <a:t> de nefelómetros Aurora 3000 y 4000</a:t>
            </a:r>
            <a:endParaRPr lang="es-ES" u="sng" dirty="0"/>
          </a:p>
          <a:p>
            <a:endParaRPr lang="es-ES" dirty="0"/>
          </a:p>
        </p:txBody>
      </p:sp>
      <p:pic>
        <p:nvPicPr>
          <p:cNvPr id="6" name="Imagen 5">
            <a:extLst>
              <a:ext uri="{FF2B5EF4-FFF2-40B4-BE49-F238E27FC236}">
                <a16:creationId xmlns:a16="http://schemas.microsoft.com/office/drawing/2014/main" id="{0772E4D3-8BBC-872F-AAA7-DF8EB6A128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1175" y="2071396"/>
            <a:ext cx="10479392" cy="4669478"/>
          </a:xfrm>
          <a:prstGeom prst="rect">
            <a:avLst/>
          </a:prstGeom>
        </p:spPr>
      </p:pic>
      <p:sp>
        <p:nvSpPr>
          <p:cNvPr id="7" name="CuadroTexto 6">
            <a:extLst>
              <a:ext uri="{FF2B5EF4-FFF2-40B4-BE49-F238E27FC236}">
                <a16:creationId xmlns:a16="http://schemas.microsoft.com/office/drawing/2014/main" id="{417D3183-50A1-B206-85C8-CA77D9179BEA}"/>
              </a:ext>
            </a:extLst>
          </p:cNvPr>
          <p:cNvSpPr txBox="1"/>
          <p:nvPr/>
        </p:nvSpPr>
        <p:spPr>
          <a:xfrm>
            <a:off x="6972299" y="2226300"/>
            <a:ext cx="1571625" cy="369332"/>
          </a:xfrm>
          <a:prstGeom prst="rect">
            <a:avLst/>
          </a:prstGeom>
          <a:noFill/>
          <a:ln>
            <a:noFill/>
          </a:ln>
        </p:spPr>
        <p:txBody>
          <a:bodyPr wrap="square" rtlCol="0">
            <a:spAutoFit/>
          </a:bodyPr>
          <a:lstStyle/>
          <a:p>
            <a:r>
              <a:rPr lang="es-ES" b="1" dirty="0"/>
              <a:t>AURORA 3000</a:t>
            </a:r>
          </a:p>
        </p:txBody>
      </p:sp>
      <p:sp>
        <p:nvSpPr>
          <p:cNvPr id="8" name="CuadroTexto 7">
            <a:extLst>
              <a:ext uri="{FF2B5EF4-FFF2-40B4-BE49-F238E27FC236}">
                <a16:creationId xmlns:a16="http://schemas.microsoft.com/office/drawing/2014/main" id="{7C2972D6-89C5-F1E2-9ECB-9BB49403EAC3}"/>
              </a:ext>
            </a:extLst>
          </p:cNvPr>
          <p:cNvSpPr txBox="1"/>
          <p:nvPr/>
        </p:nvSpPr>
        <p:spPr>
          <a:xfrm>
            <a:off x="6972298" y="3787700"/>
            <a:ext cx="1571625" cy="369332"/>
          </a:xfrm>
          <a:prstGeom prst="rect">
            <a:avLst/>
          </a:prstGeom>
          <a:noFill/>
          <a:ln>
            <a:noFill/>
          </a:ln>
        </p:spPr>
        <p:txBody>
          <a:bodyPr wrap="square" rtlCol="0">
            <a:spAutoFit/>
          </a:bodyPr>
          <a:lstStyle/>
          <a:p>
            <a:r>
              <a:rPr lang="es-ES" b="1" dirty="0"/>
              <a:t>AURORA 4000</a:t>
            </a:r>
          </a:p>
        </p:txBody>
      </p:sp>
      <p:sp>
        <p:nvSpPr>
          <p:cNvPr id="9" name="Marcador de número de diapositiva 1">
            <a:extLst>
              <a:ext uri="{FF2B5EF4-FFF2-40B4-BE49-F238E27FC236}">
                <a16:creationId xmlns:a16="http://schemas.microsoft.com/office/drawing/2014/main" id="{AC78CC7B-3CAA-DB60-D0F4-5590E3F1394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19</a:t>
            </a:fld>
            <a:endParaRPr lang="en-US" sz="1600" dirty="0">
              <a:solidFill>
                <a:schemeClr val="tx1"/>
              </a:solidFill>
            </a:endParaRPr>
          </a:p>
        </p:txBody>
      </p:sp>
      <p:sp>
        <p:nvSpPr>
          <p:cNvPr id="10" name="CuadroTexto 9">
            <a:extLst>
              <a:ext uri="{FF2B5EF4-FFF2-40B4-BE49-F238E27FC236}">
                <a16:creationId xmlns:a16="http://schemas.microsoft.com/office/drawing/2014/main" id="{D75246DD-9993-471E-A682-E3C010DEDC7D}"/>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370AE92D-740E-45D4-AFDC-343F5E18F0E8}"/>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979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 name="Marcador de número de diapositiva 1">
            <a:extLst>
              <a:ext uri="{FF2B5EF4-FFF2-40B4-BE49-F238E27FC236}">
                <a16:creationId xmlns:a16="http://schemas.microsoft.com/office/drawing/2014/main" id="{713591DD-81C3-AEAC-A199-30591EFA5620}"/>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a:t>
            </a:fld>
            <a:endParaRPr lang="en-US" sz="1600" dirty="0">
              <a:solidFill>
                <a:schemeClr val="tx1"/>
              </a:solidFill>
            </a:endParaRPr>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135085" cy="1354217"/>
          </a:xfrm>
          <a:prstGeom prst="rect">
            <a:avLst/>
          </a:prstGeom>
          <a:noFill/>
        </p:spPr>
        <p:txBody>
          <a:bodyPr wrap="square" rtlCol="0">
            <a:spAutoFit/>
          </a:bodyPr>
          <a:lstStyle/>
          <a:p>
            <a:pPr>
              <a:lnSpc>
                <a:spcPct val="150000"/>
              </a:lnSpc>
            </a:pPr>
            <a:r>
              <a:rPr lang="es-ES" sz="3200" dirty="0"/>
              <a:t>INTRODUCCIÓN</a:t>
            </a:r>
          </a:p>
          <a:p>
            <a:endParaRPr lang="es-ES" sz="1600" dirty="0"/>
          </a:p>
          <a:p>
            <a:pPr marL="285750" indent="-285750">
              <a:buFont typeface="Wingdings" panose="05000000000000000000" pitchFamily="2" charset="2"/>
              <a:buChar char="§"/>
            </a:pPr>
            <a:r>
              <a:rPr lang="es-ES" dirty="0"/>
              <a:t>CONCEPTOS BÁSICOS</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6" y="1236524"/>
            <a:ext cx="10258232" cy="1477328"/>
          </a:xfrm>
          <a:prstGeom prst="rect">
            <a:avLst/>
          </a:prstGeom>
          <a:noFill/>
        </p:spPr>
        <p:txBody>
          <a:bodyPr wrap="square" rtlCol="0">
            <a:spAutoFit/>
          </a:bodyPr>
          <a:lstStyle/>
          <a:p>
            <a:pPr>
              <a:lnSpc>
                <a:spcPct val="150000"/>
              </a:lnSpc>
            </a:pPr>
            <a:endParaRPr lang="es-ES" dirty="0"/>
          </a:p>
          <a:p>
            <a:pPr>
              <a:lnSpc>
                <a:spcPct val="150000"/>
              </a:lnSpc>
            </a:pPr>
            <a:r>
              <a:rPr lang="es-ES" b="1" u="sng" dirty="0"/>
              <a:t>Aerosol atmosférico</a:t>
            </a:r>
            <a:endParaRPr lang="es-ES" u="sng" dirty="0"/>
          </a:p>
          <a:p>
            <a:r>
              <a:rPr lang="es-ES" dirty="0"/>
              <a:t>Pequeñas partículas sólidas y/o líquidas suspendidas en la atmósfera, con variabilidad espacial y temporal alta.</a:t>
            </a:r>
          </a:p>
        </p:txBody>
      </p:sp>
      <p:pic>
        <p:nvPicPr>
          <p:cNvPr id="15" name="Imagen 14" descr="Gráfico, Histograma&#10;&#10;Descripción generada automáticamente">
            <a:extLst>
              <a:ext uri="{FF2B5EF4-FFF2-40B4-BE49-F238E27FC236}">
                <a16:creationId xmlns:a16="http://schemas.microsoft.com/office/drawing/2014/main" id="{9BE510A6-9343-D69F-05A6-9F35841C288D}"/>
              </a:ext>
            </a:extLst>
          </p:cNvPr>
          <p:cNvPicPr>
            <a:picLocks noChangeAspect="1"/>
          </p:cNvPicPr>
          <p:nvPr/>
        </p:nvPicPr>
        <p:blipFill>
          <a:blip r:embed="rId2" cstate="print">
            <a:extLst>
              <a:ext uri="{28A0092B-C50C-407E-A947-70E740481C1C}">
                <a14:useLocalDpi xmlns:a14="http://schemas.microsoft.com/office/drawing/2010/main" val="0"/>
              </a:ext>
            </a:extLst>
          </a:blip>
          <a:srcRect l="18909" t="7775" r="20273" b="6188"/>
          <a:stretch>
            <a:fillRect/>
          </a:stretch>
        </p:blipFill>
        <p:spPr>
          <a:xfrm>
            <a:off x="4310175" y="2517947"/>
            <a:ext cx="6476580" cy="3974928"/>
          </a:xfrm>
          <a:prstGeom prst="rect">
            <a:avLst/>
          </a:prstGeom>
          <a:noFill/>
          <a:ln>
            <a:noFill/>
            <a:prstDash/>
          </a:ln>
        </p:spPr>
      </p:pic>
      <p:graphicFrame>
        <p:nvGraphicFramePr>
          <p:cNvPr id="25" name="Tabla 25">
            <a:extLst>
              <a:ext uri="{FF2B5EF4-FFF2-40B4-BE49-F238E27FC236}">
                <a16:creationId xmlns:a16="http://schemas.microsoft.com/office/drawing/2014/main" id="{4F10D959-2D8F-4344-B102-1230E49EEF00}"/>
              </a:ext>
            </a:extLst>
          </p:cNvPr>
          <p:cNvGraphicFramePr>
            <a:graphicFrameLocks noGrp="1"/>
          </p:cNvGraphicFramePr>
          <p:nvPr>
            <p:extLst>
              <p:ext uri="{D42A27DB-BD31-4B8C-83A1-F6EECF244321}">
                <p14:modId xmlns:p14="http://schemas.microsoft.com/office/powerpoint/2010/main" val="3315890378"/>
              </p:ext>
            </p:extLst>
          </p:nvPr>
        </p:nvGraphicFramePr>
        <p:xfrm>
          <a:off x="1000835" y="2976259"/>
          <a:ext cx="2389890" cy="731520"/>
        </p:xfrm>
        <a:graphic>
          <a:graphicData uri="http://schemas.openxmlformats.org/drawingml/2006/table">
            <a:tbl>
              <a:tblPr firstRow="1" bandRow="1">
                <a:tableStyleId>{5940675A-B579-460E-94D1-54222C63F5DA}</a:tableStyleId>
              </a:tblPr>
              <a:tblGrid>
                <a:gridCol w="2389890">
                  <a:extLst>
                    <a:ext uri="{9D8B030D-6E8A-4147-A177-3AD203B41FA5}">
                      <a16:colId xmlns:a16="http://schemas.microsoft.com/office/drawing/2014/main" val="625107003"/>
                    </a:ext>
                  </a:extLst>
                </a:gridCol>
              </a:tblGrid>
              <a:tr h="3577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t>Fuentes</a:t>
                      </a:r>
                    </a:p>
                  </a:txBody>
                  <a:tcPr anchor="ctr"/>
                </a:tc>
                <a:extLst>
                  <a:ext uri="{0D108BD9-81ED-4DB2-BD59-A6C34878D82A}">
                    <a16:rowId xmlns:a16="http://schemas.microsoft.com/office/drawing/2014/main" val="1256009474"/>
                  </a:ext>
                </a:extLst>
              </a:tr>
              <a:tr h="3450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t>Primarias / Secundarias</a:t>
                      </a:r>
                    </a:p>
                  </a:txBody>
                  <a:tcPr/>
                </a:tc>
                <a:extLst>
                  <a:ext uri="{0D108BD9-81ED-4DB2-BD59-A6C34878D82A}">
                    <a16:rowId xmlns:a16="http://schemas.microsoft.com/office/drawing/2014/main" val="2783593721"/>
                  </a:ext>
                </a:extLst>
              </a:tr>
            </a:tbl>
          </a:graphicData>
        </a:graphic>
      </p:graphicFrame>
      <p:graphicFrame>
        <p:nvGraphicFramePr>
          <p:cNvPr id="26" name="Tabla 25">
            <a:extLst>
              <a:ext uri="{FF2B5EF4-FFF2-40B4-BE49-F238E27FC236}">
                <a16:creationId xmlns:a16="http://schemas.microsoft.com/office/drawing/2014/main" id="{F15C2D8B-B82C-4A48-A790-A53D2D4826B2}"/>
              </a:ext>
            </a:extLst>
          </p:cNvPr>
          <p:cNvGraphicFramePr>
            <a:graphicFrameLocks noGrp="1"/>
          </p:cNvGraphicFramePr>
          <p:nvPr>
            <p:extLst>
              <p:ext uri="{D42A27DB-BD31-4B8C-83A1-F6EECF244321}">
                <p14:modId xmlns:p14="http://schemas.microsoft.com/office/powerpoint/2010/main" val="820583281"/>
              </p:ext>
            </p:extLst>
          </p:nvPr>
        </p:nvGraphicFramePr>
        <p:xfrm>
          <a:off x="943337" y="3880167"/>
          <a:ext cx="2504887" cy="731520"/>
        </p:xfrm>
        <a:graphic>
          <a:graphicData uri="http://schemas.openxmlformats.org/drawingml/2006/table">
            <a:tbl>
              <a:tblPr firstRow="1" bandRow="1">
                <a:tableStyleId>{5940675A-B579-460E-94D1-54222C63F5DA}</a:tableStyleId>
              </a:tblPr>
              <a:tblGrid>
                <a:gridCol w="2504887">
                  <a:extLst>
                    <a:ext uri="{9D8B030D-6E8A-4147-A177-3AD203B41FA5}">
                      <a16:colId xmlns:a16="http://schemas.microsoft.com/office/drawing/2014/main" val="625107003"/>
                    </a:ext>
                  </a:extLst>
                </a:gridCol>
              </a:tblGrid>
              <a:tr h="3577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t>Origen</a:t>
                      </a:r>
                    </a:p>
                  </a:txBody>
                  <a:tcPr anchor="ctr"/>
                </a:tc>
                <a:extLst>
                  <a:ext uri="{0D108BD9-81ED-4DB2-BD59-A6C34878D82A}">
                    <a16:rowId xmlns:a16="http://schemas.microsoft.com/office/drawing/2014/main" val="1256009474"/>
                  </a:ext>
                </a:extLst>
              </a:tr>
              <a:tr h="3450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t>Natural / Antropogénico</a:t>
                      </a:r>
                    </a:p>
                  </a:txBody>
                  <a:tcPr/>
                </a:tc>
                <a:extLst>
                  <a:ext uri="{0D108BD9-81ED-4DB2-BD59-A6C34878D82A}">
                    <a16:rowId xmlns:a16="http://schemas.microsoft.com/office/drawing/2014/main" val="2783593721"/>
                  </a:ext>
                </a:extLst>
              </a:tr>
            </a:tbl>
          </a:graphicData>
        </a:graphic>
      </p:graphicFrame>
      <p:graphicFrame>
        <p:nvGraphicFramePr>
          <p:cNvPr id="27" name="Tabla 26">
            <a:extLst>
              <a:ext uri="{FF2B5EF4-FFF2-40B4-BE49-F238E27FC236}">
                <a16:creationId xmlns:a16="http://schemas.microsoft.com/office/drawing/2014/main" id="{C7B5A0EB-0913-4286-AB19-B7DC6D2BB217}"/>
              </a:ext>
            </a:extLst>
          </p:cNvPr>
          <p:cNvGraphicFramePr>
            <a:graphicFrameLocks noGrp="1"/>
          </p:cNvGraphicFramePr>
          <p:nvPr>
            <p:extLst>
              <p:ext uri="{D42A27DB-BD31-4B8C-83A1-F6EECF244321}">
                <p14:modId xmlns:p14="http://schemas.microsoft.com/office/powerpoint/2010/main" val="1396902257"/>
              </p:ext>
            </p:extLst>
          </p:nvPr>
        </p:nvGraphicFramePr>
        <p:xfrm>
          <a:off x="819337" y="4784075"/>
          <a:ext cx="2752887" cy="731520"/>
        </p:xfrm>
        <a:graphic>
          <a:graphicData uri="http://schemas.openxmlformats.org/drawingml/2006/table">
            <a:tbl>
              <a:tblPr firstRow="1" bandRow="1">
                <a:tableStyleId>{5940675A-B579-460E-94D1-54222C63F5DA}</a:tableStyleId>
              </a:tblPr>
              <a:tblGrid>
                <a:gridCol w="2752887">
                  <a:extLst>
                    <a:ext uri="{9D8B030D-6E8A-4147-A177-3AD203B41FA5}">
                      <a16:colId xmlns:a16="http://schemas.microsoft.com/office/drawing/2014/main" val="625107003"/>
                    </a:ext>
                  </a:extLst>
                </a:gridCol>
              </a:tblGrid>
              <a:tr h="35770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t>Propiedades</a:t>
                      </a:r>
                    </a:p>
                  </a:txBody>
                  <a:tcPr anchor="ctr"/>
                </a:tc>
                <a:extLst>
                  <a:ext uri="{0D108BD9-81ED-4DB2-BD59-A6C34878D82A}">
                    <a16:rowId xmlns:a16="http://schemas.microsoft.com/office/drawing/2014/main" val="1256009474"/>
                  </a:ext>
                </a:extLst>
              </a:tr>
              <a:tr h="34501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dirty="0"/>
                        <a:t>Físicas (Ópticas) /Químicas</a:t>
                      </a:r>
                    </a:p>
                  </a:txBody>
                  <a:tcPr/>
                </a:tc>
                <a:extLst>
                  <a:ext uri="{0D108BD9-81ED-4DB2-BD59-A6C34878D82A}">
                    <a16:rowId xmlns:a16="http://schemas.microsoft.com/office/drawing/2014/main" val="2783593721"/>
                  </a:ext>
                </a:extLst>
              </a:tr>
            </a:tbl>
          </a:graphicData>
        </a:graphic>
      </p:graphicFrame>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grpSp>
        <p:nvGrpSpPr>
          <p:cNvPr id="33" name="Grupo 32">
            <a:extLst>
              <a:ext uri="{FF2B5EF4-FFF2-40B4-BE49-F238E27FC236}">
                <a16:creationId xmlns:a16="http://schemas.microsoft.com/office/drawing/2014/main" id="{DEEDD27A-1EA1-485D-AFF8-2CAD4D39C98C}"/>
              </a:ext>
            </a:extLst>
          </p:cNvPr>
          <p:cNvGrpSpPr/>
          <p:nvPr/>
        </p:nvGrpSpPr>
        <p:grpSpPr>
          <a:xfrm>
            <a:off x="11420668" y="-65256"/>
            <a:ext cx="822960" cy="6346994"/>
            <a:chOff x="11420668" y="-65256"/>
            <a:chExt cx="822960" cy="6346994"/>
          </a:xfrm>
        </p:grpSpPr>
        <p:sp>
          <p:nvSpPr>
            <p:cNvPr id="29" name="CuadroTexto 28">
              <a:extLst>
                <a:ext uri="{FF2B5EF4-FFF2-40B4-BE49-F238E27FC236}">
                  <a16:creationId xmlns:a16="http://schemas.microsoft.com/office/drawing/2014/main" id="{D11FF360-3C3F-4B8F-BF95-934284AACA78}"/>
                </a:ext>
              </a:extLst>
            </p:cNvPr>
            <p:cNvSpPr txBox="1"/>
            <p:nvPr/>
          </p:nvSpPr>
          <p:spPr>
            <a:xfrm rot="5400000">
              <a:off x="8985570" y="330955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31" name="Picture 4" descr="Servicio de Comunicación, Marketing y Atención al ...">
              <a:extLst>
                <a:ext uri="{FF2B5EF4-FFF2-40B4-BE49-F238E27FC236}">
                  <a16:creationId xmlns:a16="http://schemas.microsoft.com/office/drawing/2014/main" id="{C2CB228F-239D-45E3-AFC5-7F76A208AEBF}"/>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65256"/>
              <a:ext cx="822960" cy="100401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745976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6889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err="1"/>
              <a:t>Intercomparación</a:t>
            </a:r>
            <a:r>
              <a:rPr lang="es-ES" b="1" u="sng" dirty="0"/>
              <a:t> de nefelómetros Aurora 3000 y 4000</a:t>
            </a:r>
            <a:endParaRPr lang="es-ES" u="sng" dirty="0"/>
          </a:p>
          <a:p>
            <a:endParaRPr lang="es-ES" dirty="0"/>
          </a:p>
        </p:txBody>
      </p:sp>
      <p:pic>
        <p:nvPicPr>
          <p:cNvPr id="7" name="Imagen 6">
            <a:extLst>
              <a:ext uri="{FF2B5EF4-FFF2-40B4-BE49-F238E27FC236}">
                <a16:creationId xmlns:a16="http://schemas.microsoft.com/office/drawing/2014/main" id="{045A89C6-4423-6F71-2CAD-7F27F2CE7EF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175" y="2083583"/>
            <a:ext cx="10599448" cy="4657291"/>
          </a:xfrm>
          <a:prstGeom prst="rect">
            <a:avLst/>
          </a:prstGeom>
          <a:noFill/>
          <a:ln>
            <a:noFill/>
          </a:ln>
        </p:spPr>
      </p:pic>
      <p:sp>
        <p:nvSpPr>
          <p:cNvPr id="9" name="Rectángulo 8">
            <a:extLst>
              <a:ext uri="{FF2B5EF4-FFF2-40B4-BE49-F238E27FC236}">
                <a16:creationId xmlns:a16="http://schemas.microsoft.com/office/drawing/2014/main" id="{323AC4F0-7586-683C-ECC2-EF92071FEA45}"/>
              </a:ext>
            </a:extLst>
          </p:cNvPr>
          <p:cNvSpPr/>
          <p:nvPr/>
        </p:nvSpPr>
        <p:spPr>
          <a:xfrm>
            <a:off x="1548882" y="3429000"/>
            <a:ext cx="2659224" cy="5924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Rectángulo 10">
            <a:extLst>
              <a:ext uri="{FF2B5EF4-FFF2-40B4-BE49-F238E27FC236}">
                <a16:creationId xmlns:a16="http://schemas.microsoft.com/office/drawing/2014/main" id="{EA0AE4CB-8569-DB8D-6BA1-867930E5D507}"/>
              </a:ext>
            </a:extLst>
          </p:cNvPr>
          <p:cNvSpPr/>
          <p:nvPr/>
        </p:nvSpPr>
        <p:spPr>
          <a:xfrm>
            <a:off x="1436914" y="3429000"/>
            <a:ext cx="2845837" cy="5924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3" name="Imagen 12">
            <a:extLst>
              <a:ext uri="{FF2B5EF4-FFF2-40B4-BE49-F238E27FC236}">
                <a16:creationId xmlns:a16="http://schemas.microsoft.com/office/drawing/2014/main" id="{3EC753EE-4E94-5D71-19FB-92F3780E0E1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890" t="28888" r="64261" b="58390"/>
          <a:stretch/>
        </p:blipFill>
        <p:spPr bwMode="auto">
          <a:xfrm>
            <a:off x="1483567" y="3428999"/>
            <a:ext cx="2845837" cy="592495"/>
          </a:xfrm>
          <a:prstGeom prst="rect">
            <a:avLst/>
          </a:prstGeom>
          <a:noFill/>
          <a:ln w="19050">
            <a:solidFill>
              <a:schemeClr val="tx1"/>
            </a:solidFill>
          </a:ln>
        </p:spPr>
      </p:pic>
      <p:sp>
        <p:nvSpPr>
          <p:cNvPr id="6" name="Marcador de número de diapositiva 1">
            <a:extLst>
              <a:ext uri="{FF2B5EF4-FFF2-40B4-BE49-F238E27FC236}">
                <a16:creationId xmlns:a16="http://schemas.microsoft.com/office/drawing/2014/main" id="{50798C82-0B7B-35A3-F045-759CA03C7869}"/>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20</a:t>
            </a:fld>
            <a:endParaRPr lang="en-US" sz="1600" dirty="0">
              <a:solidFill>
                <a:schemeClr val="tx1"/>
              </a:solidFill>
            </a:endParaRPr>
          </a:p>
        </p:txBody>
      </p:sp>
      <p:sp>
        <p:nvSpPr>
          <p:cNvPr id="12" name="CuadroTexto 11">
            <a:extLst>
              <a:ext uri="{FF2B5EF4-FFF2-40B4-BE49-F238E27FC236}">
                <a16:creationId xmlns:a16="http://schemas.microsoft.com/office/drawing/2014/main" id="{A6A95266-58A5-4F4D-81AA-592255FBAF49}"/>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5" name="Picture 4" descr="Servicio de Comunicación, Marketing y Atención al ...">
            <a:extLst>
              <a:ext uri="{FF2B5EF4-FFF2-40B4-BE49-F238E27FC236}">
                <a16:creationId xmlns:a16="http://schemas.microsoft.com/office/drawing/2014/main" id="{22C21A85-1A14-4436-B58C-C6BA882D872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8466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13"/>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9747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Evolución temporal diaria de la dispersión en el primer período de estudio</a:t>
            </a:r>
            <a:endParaRPr lang="es-ES" u="sng" dirty="0"/>
          </a:p>
          <a:p>
            <a:endParaRPr lang="es-ES" dirty="0"/>
          </a:p>
        </p:txBody>
      </p:sp>
      <p:pic>
        <p:nvPicPr>
          <p:cNvPr id="7" name="Imagen 6">
            <a:extLst>
              <a:ext uri="{FF2B5EF4-FFF2-40B4-BE49-F238E27FC236}">
                <a16:creationId xmlns:a16="http://schemas.microsoft.com/office/drawing/2014/main" id="{1FBAAD06-6474-8DDD-4F79-56083C5E46B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024" y="2036638"/>
            <a:ext cx="10377231" cy="4595448"/>
          </a:xfrm>
          <a:prstGeom prst="rect">
            <a:avLst/>
          </a:prstGeom>
          <a:noFill/>
          <a:ln>
            <a:noFill/>
          </a:ln>
        </p:spPr>
      </p:pic>
      <p:sp>
        <p:nvSpPr>
          <p:cNvPr id="6" name="Marcador de número de diapositiva 1">
            <a:extLst>
              <a:ext uri="{FF2B5EF4-FFF2-40B4-BE49-F238E27FC236}">
                <a16:creationId xmlns:a16="http://schemas.microsoft.com/office/drawing/2014/main" id="{39F5DA6B-ECB3-1DF0-9CEC-BB36D4E77D74}"/>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21</a:t>
            </a:fld>
            <a:endParaRPr lang="en-US" sz="1600" dirty="0">
              <a:solidFill>
                <a:schemeClr val="tx1"/>
              </a:solidFill>
            </a:endParaRPr>
          </a:p>
        </p:txBody>
      </p:sp>
      <p:sp>
        <p:nvSpPr>
          <p:cNvPr id="8" name="CuadroTexto 7">
            <a:extLst>
              <a:ext uri="{FF2B5EF4-FFF2-40B4-BE49-F238E27FC236}">
                <a16:creationId xmlns:a16="http://schemas.microsoft.com/office/drawing/2014/main" id="{B4C9A3B3-82E2-4363-A733-4DEDF6AAF9F0}"/>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39C41979-4B0C-422B-BF94-F723F7940CF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0575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8794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451080" cy="784830"/>
          </a:xfrm>
          <a:prstGeom prst="rect">
            <a:avLst/>
          </a:prstGeom>
          <a:noFill/>
        </p:spPr>
        <p:txBody>
          <a:bodyPr wrap="square" rtlCol="0">
            <a:spAutoFit/>
          </a:bodyPr>
          <a:lstStyle/>
          <a:p>
            <a:pPr>
              <a:lnSpc>
                <a:spcPct val="150000"/>
              </a:lnSpc>
            </a:pPr>
            <a:r>
              <a:rPr lang="es-ES" b="1" u="sng" dirty="0"/>
              <a:t>Influencia de las intrusiones saharianas y los períodos de estabilidad atmosférica en las variables estudiadas</a:t>
            </a:r>
            <a:endParaRPr lang="es-ES" u="sng" dirty="0"/>
          </a:p>
          <a:p>
            <a:endParaRPr lang="es-ES" dirty="0"/>
          </a:p>
        </p:txBody>
      </p:sp>
      <p:pic>
        <p:nvPicPr>
          <p:cNvPr id="8" name="Imagen 7" descr="Interfaz de usuario gráfica, Aplicación, Tabla, Excel&#10;&#10;Descripción generada automáticamente">
            <a:extLst>
              <a:ext uri="{FF2B5EF4-FFF2-40B4-BE49-F238E27FC236}">
                <a16:creationId xmlns:a16="http://schemas.microsoft.com/office/drawing/2014/main" id="{E1B6C9BE-7946-BBEC-A1A8-574FF5129ED9}"/>
              </a:ext>
            </a:extLst>
          </p:cNvPr>
          <p:cNvPicPr>
            <a:picLocks noChangeAspect="1"/>
          </p:cNvPicPr>
          <p:nvPr/>
        </p:nvPicPr>
        <p:blipFill rotWithShape="1">
          <a:blip r:embed="rId2"/>
          <a:srcRect l="26952" t="36873" r="28034" b="12459"/>
          <a:stretch/>
        </p:blipFill>
        <p:spPr bwMode="auto">
          <a:xfrm>
            <a:off x="2185503" y="2161610"/>
            <a:ext cx="7236273" cy="4581621"/>
          </a:xfrm>
          <a:prstGeom prst="rect">
            <a:avLst/>
          </a:prstGeom>
          <a:ln>
            <a:noFill/>
          </a:ln>
          <a:extLst>
            <a:ext uri="{53640926-AAD7-44D8-BBD7-CCE9431645EC}">
              <a14:shadowObscured xmlns:a14="http://schemas.microsoft.com/office/drawing/2010/main"/>
            </a:ext>
          </a:extLst>
        </p:spPr>
      </p:pic>
      <p:pic>
        <p:nvPicPr>
          <p:cNvPr id="9" name="Imagen 8" descr="Interfaz de usuario gráfica, Aplicación, Tabla, Excel&#10;&#10;Descripción generada automáticamente">
            <a:extLst>
              <a:ext uri="{FF2B5EF4-FFF2-40B4-BE49-F238E27FC236}">
                <a16:creationId xmlns:a16="http://schemas.microsoft.com/office/drawing/2014/main" id="{63E4E095-10DD-B248-5F6C-81B7C202BD32}"/>
              </a:ext>
            </a:extLst>
          </p:cNvPr>
          <p:cNvPicPr>
            <a:picLocks noChangeAspect="1"/>
          </p:cNvPicPr>
          <p:nvPr/>
        </p:nvPicPr>
        <p:blipFill rotWithShape="1">
          <a:blip r:embed="rId2"/>
          <a:srcRect l="41971" t="42651" r="52631" b="55369"/>
          <a:stretch/>
        </p:blipFill>
        <p:spPr bwMode="auto">
          <a:xfrm>
            <a:off x="4592372" y="2675162"/>
            <a:ext cx="867748" cy="179070"/>
          </a:xfrm>
          <a:prstGeom prst="rect">
            <a:avLst/>
          </a:prstGeom>
          <a:ln w="19050">
            <a:solidFill>
              <a:srgbClr val="00B050"/>
            </a:solidFill>
          </a:ln>
          <a:extLst>
            <a:ext uri="{53640926-AAD7-44D8-BBD7-CCE9431645EC}">
              <a14:shadowObscured xmlns:a14="http://schemas.microsoft.com/office/drawing/2010/main"/>
            </a:ext>
          </a:extLst>
        </p:spPr>
      </p:pic>
      <p:pic>
        <p:nvPicPr>
          <p:cNvPr id="10" name="Imagen 9" descr="Interfaz de usuario gráfica, Aplicación, Tabla, Excel&#10;&#10;Descripción generada automáticamente">
            <a:extLst>
              <a:ext uri="{FF2B5EF4-FFF2-40B4-BE49-F238E27FC236}">
                <a16:creationId xmlns:a16="http://schemas.microsoft.com/office/drawing/2014/main" id="{4E67288A-2CD9-4261-FAFD-D53DF4FB650C}"/>
              </a:ext>
            </a:extLst>
          </p:cNvPr>
          <p:cNvPicPr>
            <a:picLocks noChangeAspect="1"/>
          </p:cNvPicPr>
          <p:nvPr/>
        </p:nvPicPr>
        <p:blipFill rotWithShape="1">
          <a:blip r:embed="rId2"/>
          <a:srcRect l="41925" t="58178" r="52677" b="40031"/>
          <a:stretch/>
        </p:blipFill>
        <p:spPr bwMode="auto">
          <a:xfrm>
            <a:off x="4592372" y="4091474"/>
            <a:ext cx="867748" cy="161925"/>
          </a:xfrm>
          <a:prstGeom prst="rect">
            <a:avLst/>
          </a:prstGeom>
          <a:ln w="19050">
            <a:solidFill>
              <a:srgbClr val="00B050"/>
            </a:solidFill>
          </a:ln>
          <a:extLst>
            <a:ext uri="{53640926-AAD7-44D8-BBD7-CCE9431645EC}">
              <a14:shadowObscured xmlns:a14="http://schemas.microsoft.com/office/drawing/2010/main"/>
            </a:ext>
          </a:extLst>
        </p:spPr>
      </p:pic>
      <p:pic>
        <p:nvPicPr>
          <p:cNvPr id="11" name="Imagen 10" descr="Interfaz de usuario gráfica, Aplicación, Tabla, Excel&#10;&#10;Descripción generada automáticamente">
            <a:extLst>
              <a:ext uri="{FF2B5EF4-FFF2-40B4-BE49-F238E27FC236}">
                <a16:creationId xmlns:a16="http://schemas.microsoft.com/office/drawing/2014/main" id="{7CACB08B-D434-911B-4D22-FD135B8E5DF3}"/>
              </a:ext>
            </a:extLst>
          </p:cNvPr>
          <p:cNvPicPr>
            <a:picLocks noChangeAspect="1"/>
          </p:cNvPicPr>
          <p:nvPr/>
        </p:nvPicPr>
        <p:blipFill rotWithShape="1">
          <a:blip r:embed="rId2"/>
          <a:srcRect l="41924" t="73688" r="52678" b="24421"/>
          <a:stretch/>
        </p:blipFill>
        <p:spPr bwMode="auto">
          <a:xfrm>
            <a:off x="4592372" y="5490641"/>
            <a:ext cx="867748" cy="171019"/>
          </a:xfrm>
          <a:prstGeom prst="rect">
            <a:avLst/>
          </a:prstGeom>
          <a:ln w="19050">
            <a:solidFill>
              <a:srgbClr val="00B050"/>
            </a:solidFill>
          </a:ln>
          <a:extLst>
            <a:ext uri="{53640926-AAD7-44D8-BBD7-CCE9431645EC}">
              <a14:shadowObscured xmlns:a14="http://schemas.microsoft.com/office/drawing/2010/main"/>
            </a:ext>
          </a:extLst>
        </p:spPr>
      </p:pic>
      <p:pic>
        <p:nvPicPr>
          <p:cNvPr id="12" name="Imagen 11" descr="Interfaz de usuario gráfica, Aplicación, Tabla, Excel&#10;&#10;Descripción generada automáticamente">
            <a:extLst>
              <a:ext uri="{FF2B5EF4-FFF2-40B4-BE49-F238E27FC236}">
                <a16:creationId xmlns:a16="http://schemas.microsoft.com/office/drawing/2014/main" id="{A0B443D0-E40A-731C-4631-EBE2BEC0084F}"/>
              </a:ext>
            </a:extLst>
          </p:cNvPr>
          <p:cNvPicPr>
            <a:picLocks noChangeAspect="1"/>
          </p:cNvPicPr>
          <p:nvPr/>
        </p:nvPicPr>
        <p:blipFill rotWithShape="1">
          <a:blip r:embed="rId2"/>
          <a:srcRect l="41925" t="47148" r="52678" b="51061"/>
          <a:stretch/>
        </p:blipFill>
        <p:spPr bwMode="auto">
          <a:xfrm>
            <a:off x="4592372" y="3088402"/>
            <a:ext cx="867748" cy="161925"/>
          </a:xfrm>
          <a:prstGeom prst="rect">
            <a:avLst/>
          </a:prstGeom>
          <a:ln w="19050">
            <a:solidFill>
              <a:srgbClr val="FFC000"/>
            </a:solidFill>
          </a:ln>
          <a:extLst>
            <a:ext uri="{53640926-AAD7-44D8-BBD7-CCE9431645EC}">
              <a14:shadowObscured xmlns:a14="http://schemas.microsoft.com/office/drawing/2010/main"/>
            </a:ext>
          </a:extLst>
        </p:spPr>
      </p:pic>
      <p:pic>
        <p:nvPicPr>
          <p:cNvPr id="13" name="Imagen 12" descr="Interfaz de usuario gráfica, Aplicación, Tabla, Excel&#10;&#10;Descripción generada automáticamente">
            <a:extLst>
              <a:ext uri="{FF2B5EF4-FFF2-40B4-BE49-F238E27FC236}">
                <a16:creationId xmlns:a16="http://schemas.microsoft.com/office/drawing/2014/main" id="{B4D31A49-8724-FF62-0410-A140A7E3FBD9}"/>
              </a:ext>
            </a:extLst>
          </p:cNvPr>
          <p:cNvPicPr>
            <a:picLocks noChangeAspect="1"/>
          </p:cNvPicPr>
          <p:nvPr/>
        </p:nvPicPr>
        <p:blipFill rotWithShape="1">
          <a:blip r:embed="rId2"/>
          <a:srcRect l="41924" t="62596" r="52678" b="35613"/>
          <a:stretch/>
        </p:blipFill>
        <p:spPr bwMode="auto">
          <a:xfrm>
            <a:off x="4592372" y="4487569"/>
            <a:ext cx="867748" cy="161925"/>
          </a:xfrm>
          <a:prstGeom prst="rect">
            <a:avLst/>
          </a:prstGeom>
          <a:ln w="19050">
            <a:solidFill>
              <a:srgbClr val="FFC000"/>
            </a:solidFill>
          </a:ln>
          <a:extLst>
            <a:ext uri="{53640926-AAD7-44D8-BBD7-CCE9431645EC}">
              <a14:shadowObscured xmlns:a14="http://schemas.microsoft.com/office/drawing/2010/main"/>
            </a:ext>
          </a:extLst>
        </p:spPr>
      </p:pic>
      <p:pic>
        <p:nvPicPr>
          <p:cNvPr id="15" name="Imagen 14" descr="Interfaz de usuario gráfica, Aplicación, Tabla, Excel&#10;&#10;Descripción generada automáticamente">
            <a:extLst>
              <a:ext uri="{FF2B5EF4-FFF2-40B4-BE49-F238E27FC236}">
                <a16:creationId xmlns:a16="http://schemas.microsoft.com/office/drawing/2014/main" id="{96A7FAD5-A8E9-6CB5-6EF4-786AD508A769}"/>
              </a:ext>
            </a:extLst>
          </p:cNvPr>
          <p:cNvPicPr>
            <a:picLocks noChangeAspect="1"/>
          </p:cNvPicPr>
          <p:nvPr/>
        </p:nvPicPr>
        <p:blipFill rotWithShape="1">
          <a:blip r:embed="rId2"/>
          <a:srcRect l="41924" t="78163" r="52678" b="20145"/>
          <a:stretch/>
        </p:blipFill>
        <p:spPr bwMode="auto">
          <a:xfrm>
            <a:off x="4592372" y="5895339"/>
            <a:ext cx="867748" cy="153035"/>
          </a:xfrm>
          <a:prstGeom prst="rect">
            <a:avLst/>
          </a:prstGeom>
          <a:ln w="19050">
            <a:solidFill>
              <a:srgbClr val="FFC000"/>
            </a:solidFill>
          </a:ln>
          <a:extLst>
            <a:ext uri="{53640926-AAD7-44D8-BBD7-CCE9431645EC}">
              <a14:shadowObscured xmlns:a14="http://schemas.microsoft.com/office/drawing/2010/main"/>
            </a:ext>
          </a:extLst>
        </p:spPr>
      </p:pic>
      <p:sp>
        <p:nvSpPr>
          <p:cNvPr id="6" name="Marcador de número de diapositiva 1">
            <a:extLst>
              <a:ext uri="{FF2B5EF4-FFF2-40B4-BE49-F238E27FC236}">
                <a16:creationId xmlns:a16="http://schemas.microsoft.com/office/drawing/2014/main" id="{DA593C1D-688E-121A-0038-95922E13AF38}"/>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22</a:t>
            </a:fld>
            <a:endParaRPr lang="en-US" sz="1600" dirty="0">
              <a:solidFill>
                <a:schemeClr val="tx1"/>
              </a:solidFill>
            </a:endParaRPr>
          </a:p>
        </p:txBody>
      </p:sp>
      <p:sp>
        <p:nvSpPr>
          <p:cNvPr id="16" name="CuadroTexto 15">
            <a:extLst>
              <a:ext uri="{FF2B5EF4-FFF2-40B4-BE49-F238E27FC236}">
                <a16:creationId xmlns:a16="http://schemas.microsoft.com/office/drawing/2014/main" id="{D050DCC6-C012-4150-9551-1C6AFDFE6559}"/>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7" name="Picture 4" descr="Servicio de Comunicación, Marketing y Atención al ...">
            <a:extLst>
              <a:ext uri="{FF2B5EF4-FFF2-40B4-BE49-F238E27FC236}">
                <a16:creationId xmlns:a16="http://schemas.microsoft.com/office/drawing/2014/main" id="{2CF1739D-8D0A-4833-874C-53AFC8D709F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89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par>
                                <p:cTn id="7" presetID="6" presetClass="emph" presetSubtype="0" fill="hold" nodeType="withEffect">
                                  <p:stCondLst>
                                    <p:cond delay="0"/>
                                  </p:stCondLst>
                                  <p:childTnLst>
                                    <p:animScale>
                                      <p:cBhvr>
                                        <p:cTn id="8" dur="2000" fill="hold"/>
                                        <p:tgtEl>
                                          <p:spTgt spid="10"/>
                                        </p:tgtEl>
                                      </p:cBhvr>
                                      <p:by x="150000" y="150000"/>
                                    </p:animScale>
                                  </p:childTnLst>
                                </p:cTn>
                              </p:par>
                              <p:par>
                                <p:cTn id="9" presetID="6" presetClass="emph" presetSubtype="0" fill="hold" nodeType="withEffect">
                                  <p:stCondLst>
                                    <p:cond delay="0"/>
                                  </p:stCondLst>
                                  <p:childTnLst>
                                    <p:animScale>
                                      <p:cBhvr>
                                        <p:cTn id="10" dur="2000" fill="hold"/>
                                        <p:tgtEl>
                                          <p:spTgt spid="11"/>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12"/>
                                        </p:tgtEl>
                                      </p:cBhvr>
                                      <p:by x="150000" y="150000"/>
                                    </p:animScale>
                                  </p:childTnLst>
                                </p:cTn>
                              </p:par>
                              <p:par>
                                <p:cTn id="15" presetID="6" presetClass="emph" presetSubtype="0" fill="hold" nodeType="withEffect">
                                  <p:stCondLst>
                                    <p:cond delay="0"/>
                                  </p:stCondLst>
                                  <p:childTnLst>
                                    <p:animScale>
                                      <p:cBhvr>
                                        <p:cTn id="16" dur="2000" fill="hold"/>
                                        <p:tgtEl>
                                          <p:spTgt spid="13"/>
                                        </p:tgtEl>
                                      </p:cBhvr>
                                      <p:by x="150000" y="150000"/>
                                    </p:animScale>
                                  </p:childTnLst>
                                </p:cTn>
                              </p:par>
                              <p:par>
                                <p:cTn id="17" presetID="6" presetClass="emph" presetSubtype="0" fill="hold" nodeType="withEffect">
                                  <p:stCondLst>
                                    <p:cond delay="0"/>
                                  </p:stCondLst>
                                  <p:childTnLst>
                                    <p:animScale>
                                      <p:cBhvr>
                                        <p:cTn id="18" dur="2000" fill="hold"/>
                                        <p:tgtEl>
                                          <p:spTgt spid="15"/>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8794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Dispersión típica del aerosol de un día medio</a:t>
            </a:r>
            <a:endParaRPr lang="es-ES" u="sng" dirty="0"/>
          </a:p>
          <a:p>
            <a:endParaRPr lang="es-ES" dirty="0"/>
          </a:p>
        </p:txBody>
      </p:sp>
      <p:pic>
        <p:nvPicPr>
          <p:cNvPr id="6" name="Imagen 5">
            <a:extLst>
              <a:ext uri="{FF2B5EF4-FFF2-40B4-BE49-F238E27FC236}">
                <a16:creationId xmlns:a16="http://schemas.microsoft.com/office/drawing/2014/main" id="{A2A014C2-2957-D6BE-04C2-84FB67C08DCC}"/>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4203" y="2136431"/>
            <a:ext cx="10452175" cy="4478972"/>
          </a:xfrm>
          <a:prstGeom prst="rect">
            <a:avLst/>
          </a:prstGeom>
          <a:noFill/>
          <a:ln>
            <a:noFill/>
          </a:ln>
        </p:spPr>
      </p:pic>
      <p:cxnSp>
        <p:nvCxnSpPr>
          <p:cNvPr id="8" name="Conector recto de flecha 7">
            <a:extLst>
              <a:ext uri="{FF2B5EF4-FFF2-40B4-BE49-F238E27FC236}">
                <a16:creationId xmlns:a16="http://schemas.microsoft.com/office/drawing/2014/main" id="{E3C22FA2-528C-CF9B-DCAD-74FB6E6426BD}"/>
              </a:ext>
            </a:extLst>
          </p:cNvPr>
          <p:cNvCxnSpPr>
            <a:cxnSpLocks/>
          </p:cNvCxnSpPr>
          <p:nvPr/>
        </p:nvCxnSpPr>
        <p:spPr>
          <a:xfrm flipV="1">
            <a:off x="2333326" y="5884176"/>
            <a:ext cx="0" cy="396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9" name="Conector recto de flecha 8">
            <a:extLst>
              <a:ext uri="{FF2B5EF4-FFF2-40B4-BE49-F238E27FC236}">
                <a16:creationId xmlns:a16="http://schemas.microsoft.com/office/drawing/2014/main" id="{734E541D-09DA-BB5B-6977-EA54E356DF84}"/>
              </a:ext>
            </a:extLst>
          </p:cNvPr>
          <p:cNvCxnSpPr>
            <a:cxnSpLocks/>
          </p:cNvCxnSpPr>
          <p:nvPr/>
        </p:nvCxnSpPr>
        <p:spPr>
          <a:xfrm flipV="1">
            <a:off x="3381076" y="5884176"/>
            <a:ext cx="0" cy="396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a:extLst>
              <a:ext uri="{FF2B5EF4-FFF2-40B4-BE49-F238E27FC236}">
                <a16:creationId xmlns:a16="http://schemas.microsoft.com/office/drawing/2014/main" id="{E78252E2-1E84-9E11-54F3-D07BF7073856}"/>
              </a:ext>
            </a:extLst>
          </p:cNvPr>
          <p:cNvCxnSpPr>
            <a:cxnSpLocks/>
          </p:cNvCxnSpPr>
          <p:nvPr/>
        </p:nvCxnSpPr>
        <p:spPr>
          <a:xfrm flipV="1">
            <a:off x="8989396" y="5884176"/>
            <a:ext cx="0" cy="396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F239F9F6-A587-7C43-D301-5753B285D35F}"/>
              </a:ext>
            </a:extLst>
          </p:cNvPr>
          <p:cNvCxnSpPr>
            <a:cxnSpLocks/>
          </p:cNvCxnSpPr>
          <p:nvPr/>
        </p:nvCxnSpPr>
        <p:spPr>
          <a:xfrm flipV="1">
            <a:off x="10029526" y="5884176"/>
            <a:ext cx="0" cy="396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Marcador de número de diapositiva 1">
            <a:extLst>
              <a:ext uri="{FF2B5EF4-FFF2-40B4-BE49-F238E27FC236}">
                <a16:creationId xmlns:a16="http://schemas.microsoft.com/office/drawing/2014/main" id="{4A1A1A3D-9ECA-2618-08D2-50BC5D8BDAAA}"/>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23</a:t>
            </a:fld>
            <a:endParaRPr lang="en-US" sz="1600" dirty="0">
              <a:solidFill>
                <a:schemeClr val="tx1"/>
              </a:solidFill>
            </a:endParaRPr>
          </a:p>
        </p:txBody>
      </p:sp>
      <p:sp>
        <p:nvSpPr>
          <p:cNvPr id="12" name="CuadroTexto 11">
            <a:extLst>
              <a:ext uri="{FF2B5EF4-FFF2-40B4-BE49-F238E27FC236}">
                <a16:creationId xmlns:a16="http://schemas.microsoft.com/office/drawing/2014/main" id="{ECEC62A2-5FBB-4B18-B837-30B667B6D3F3}"/>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3" name="Picture 4" descr="Servicio de Comunicación, Marketing y Atención al ...">
            <a:extLst>
              <a:ext uri="{FF2B5EF4-FFF2-40B4-BE49-F238E27FC236}">
                <a16:creationId xmlns:a16="http://schemas.microsoft.com/office/drawing/2014/main" id="{D09ED815-9006-4612-B6FD-5C43229BE74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cxnSp>
        <p:nvCxnSpPr>
          <p:cNvPr id="15" name="Conector recto 14">
            <a:extLst>
              <a:ext uri="{FF2B5EF4-FFF2-40B4-BE49-F238E27FC236}">
                <a16:creationId xmlns:a16="http://schemas.microsoft.com/office/drawing/2014/main" id="{6112F565-AA2C-4809-8E79-9B0DBE5AA798}"/>
              </a:ext>
            </a:extLst>
          </p:cNvPr>
          <p:cNvCxnSpPr/>
          <p:nvPr/>
        </p:nvCxnSpPr>
        <p:spPr>
          <a:xfrm flipH="1">
            <a:off x="7661835" y="4781177"/>
            <a:ext cx="2826870"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6" name="Conector recto 15">
            <a:extLst>
              <a:ext uri="{FF2B5EF4-FFF2-40B4-BE49-F238E27FC236}">
                <a16:creationId xmlns:a16="http://schemas.microsoft.com/office/drawing/2014/main" id="{C9316711-4AF2-4B8B-93CF-F4833FF89436}"/>
              </a:ext>
            </a:extLst>
          </p:cNvPr>
          <p:cNvCxnSpPr>
            <a:cxnSpLocks/>
          </p:cNvCxnSpPr>
          <p:nvPr/>
        </p:nvCxnSpPr>
        <p:spPr>
          <a:xfrm flipH="1">
            <a:off x="4153647" y="4772212"/>
            <a:ext cx="3188447"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19" name="Conector recto 18">
            <a:extLst>
              <a:ext uri="{FF2B5EF4-FFF2-40B4-BE49-F238E27FC236}">
                <a16:creationId xmlns:a16="http://schemas.microsoft.com/office/drawing/2014/main" id="{4D28784D-9A82-4A97-9134-8C525412F4BA}"/>
              </a:ext>
            </a:extLst>
          </p:cNvPr>
          <p:cNvCxnSpPr>
            <a:cxnSpLocks/>
          </p:cNvCxnSpPr>
          <p:nvPr/>
        </p:nvCxnSpPr>
        <p:spPr>
          <a:xfrm flipH="1">
            <a:off x="926353" y="4784164"/>
            <a:ext cx="2916519" cy="0"/>
          </a:xfrm>
          <a:prstGeom prst="line">
            <a:avLst/>
          </a:prstGeom>
          <a:ln>
            <a:solidFill>
              <a:schemeClr val="accent2"/>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5267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92604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Relación existente entre la dispersión, la PM y el SAE </a:t>
            </a:r>
            <a:endParaRPr lang="es-ES" u="sng" dirty="0"/>
          </a:p>
          <a:p>
            <a:endParaRPr lang="es-ES" dirty="0"/>
          </a:p>
        </p:txBody>
      </p:sp>
      <p:sp>
        <p:nvSpPr>
          <p:cNvPr id="7" name="CuadroTexto 6">
            <a:extLst>
              <a:ext uri="{FF2B5EF4-FFF2-40B4-BE49-F238E27FC236}">
                <a16:creationId xmlns:a16="http://schemas.microsoft.com/office/drawing/2014/main" id="{F8D5FA48-15C0-6CD5-67BC-CC573997B26F}"/>
              </a:ext>
            </a:extLst>
          </p:cNvPr>
          <p:cNvSpPr txBox="1"/>
          <p:nvPr/>
        </p:nvSpPr>
        <p:spPr>
          <a:xfrm>
            <a:off x="971550" y="2292975"/>
            <a:ext cx="9827857" cy="3416320"/>
          </a:xfrm>
          <a:prstGeom prst="rect">
            <a:avLst/>
          </a:prstGeom>
          <a:noFill/>
        </p:spPr>
        <p:txBody>
          <a:bodyPr wrap="square" rtlCol="0">
            <a:spAutoFit/>
          </a:bodyPr>
          <a:lstStyle/>
          <a:p>
            <a:pPr algn="ctr"/>
            <a:r>
              <a:rPr lang="es-ES" sz="2400" dirty="0"/>
              <a:t>Eficiencia de Dispersión Másica (E</a:t>
            </a:r>
            <a:r>
              <a:rPr lang="es-ES" sz="2400" baseline="-25000" dirty="0"/>
              <a:t>m</a:t>
            </a:r>
            <a:r>
              <a:rPr lang="es-ES" sz="2400" dirty="0"/>
              <a:t>)</a:t>
            </a:r>
          </a:p>
          <a:p>
            <a:pPr algn="ctr"/>
            <a:endParaRPr lang="es-ES" sz="2400" dirty="0"/>
          </a:p>
          <a:p>
            <a:pPr algn="ctr"/>
            <a:endParaRPr lang="es-ES" sz="2400" dirty="0"/>
          </a:p>
          <a:p>
            <a:pPr algn="ctr"/>
            <a:endParaRPr lang="es-ES" sz="2400" dirty="0"/>
          </a:p>
          <a:p>
            <a:pPr algn="ctr"/>
            <a:endParaRPr lang="es-ES" sz="2400" dirty="0"/>
          </a:p>
          <a:p>
            <a:pPr algn="ctr"/>
            <a:endParaRPr lang="es-ES" sz="2400" dirty="0"/>
          </a:p>
          <a:p>
            <a:pPr algn="ctr"/>
            <a:endParaRPr lang="es-ES" sz="2400" dirty="0"/>
          </a:p>
          <a:p>
            <a:pPr algn="ctr"/>
            <a:endParaRPr lang="es-ES" sz="2400" dirty="0"/>
          </a:p>
          <a:p>
            <a:pPr algn="ctr"/>
            <a:endParaRPr lang="es-ES" sz="2400" dirty="0"/>
          </a:p>
        </p:txBody>
      </p:sp>
      <p:cxnSp>
        <p:nvCxnSpPr>
          <p:cNvPr id="8" name="Conector recto de flecha 7">
            <a:extLst>
              <a:ext uri="{FF2B5EF4-FFF2-40B4-BE49-F238E27FC236}">
                <a16:creationId xmlns:a16="http://schemas.microsoft.com/office/drawing/2014/main" id="{0883C47E-4653-5139-380E-89B7552A4EA7}"/>
              </a:ext>
            </a:extLst>
          </p:cNvPr>
          <p:cNvCxnSpPr>
            <a:cxnSpLocks/>
          </p:cNvCxnSpPr>
          <p:nvPr/>
        </p:nvCxnSpPr>
        <p:spPr>
          <a:xfrm>
            <a:off x="5839796" y="2871284"/>
            <a:ext cx="0" cy="1584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727B25F0-EF19-6468-DA8E-FE252BB4982C}"/>
                  </a:ext>
                </a:extLst>
              </p:cNvPr>
              <p:cNvSpPr txBox="1"/>
              <p:nvPr/>
            </p:nvSpPr>
            <p:spPr>
              <a:xfrm>
                <a:off x="4799628" y="4726515"/>
                <a:ext cx="2171700" cy="719941"/>
              </a:xfrm>
              <a:prstGeom prst="rect">
                <a:avLst/>
              </a:prstGeom>
              <a:noFill/>
              <a:ln w="12700">
                <a:solidFill>
                  <a:schemeClr val="tx1"/>
                </a:solidFill>
              </a:ln>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s-ES" sz="2400" i="1" smtClean="0">
                              <a:effectLst/>
                              <a:latin typeface="Cambria Math" panose="02040503050406030204" pitchFamily="18" charset="0"/>
                              <a:cs typeface="Arial" panose="020B0604020202020204" pitchFamily="34" charset="0"/>
                            </a:rPr>
                          </m:ctrlPr>
                        </m:sSubPr>
                        <m:e>
                          <m:r>
                            <a:rPr lang="es-ES" sz="2400" i="1">
                              <a:effectLst/>
                              <a:latin typeface="Cambria Math" panose="02040503050406030204" pitchFamily="18" charset="0"/>
                              <a:ea typeface="Calibri" panose="020F0502020204030204" pitchFamily="34" charset="0"/>
                              <a:cs typeface="Arial" panose="020B0604020202020204" pitchFamily="34" charset="0"/>
                            </a:rPr>
                            <m:t>𝐸</m:t>
                          </m:r>
                        </m:e>
                        <m:sub>
                          <m:r>
                            <a:rPr lang="es-ES" sz="2400" i="1">
                              <a:effectLst/>
                              <a:latin typeface="Cambria Math" panose="02040503050406030204" pitchFamily="18" charset="0"/>
                              <a:ea typeface="Calibri" panose="020F0502020204030204" pitchFamily="34" charset="0"/>
                              <a:cs typeface="Arial" panose="020B0604020202020204" pitchFamily="34" charset="0"/>
                            </a:rPr>
                            <m:t>𝑚</m:t>
                          </m:r>
                        </m:sub>
                      </m:sSub>
                      <m:r>
                        <a:rPr lang="es-ES" sz="2400" i="1">
                          <a:effectLst/>
                          <a:latin typeface="Cambria Math" panose="02040503050406030204" pitchFamily="18" charset="0"/>
                          <a:ea typeface="Calibri" panose="020F0502020204030204" pitchFamily="34" charset="0"/>
                          <a:cs typeface="Arial" panose="020B0604020202020204" pitchFamily="34" charset="0"/>
                        </a:rPr>
                        <m:t>=</m:t>
                      </m:r>
                      <m:r>
                        <a:rPr lang="es-ES" sz="2400" i="1" baseline="-25000">
                          <a:effectLst/>
                          <a:latin typeface="Cambria Math" panose="02040503050406030204" pitchFamily="18" charset="0"/>
                          <a:ea typeface="Calibri" panose="020F0502020204030204" pitchFamily="34" charset="0"/>
                          <a:cs typeface="Arial" panose="020B0604020202020204" pitchFamily="34" charset="0"/>
                        </a:rPr>
                        <m:t> </m:t>
                      </m:r>
                      <m:f>
                        <m:fPr>
                          <m:ctrlPr>
                            <a:rPr lang="es-ES" sz="2400" i="1">
                              <a:effectLst/>
                              <a:latin typeface="Cambria Math" panose="02040503050406030204" pitchFamily="18" charset="0"/>
                              <a:cs typeface="Arial" panose="020B0604020202020204" pitchFamily="34" charset="0"/>
                            </a:rPr>
                          </m:ctrlPr>
                        </m:fPr>
                        <m:num>
                          <m:sSub>
                            <m:sSubPr>
                              <m:ctrlPr>
                                <a:rPr lang="es-ES" sz="2400" i="1">
                                  <a:effectLst/>
                                  <a:latin typeface="Cambria Math" panose="02040503050406030204" pitchFamily="18" charset="0"/>
                                  <a:cs typeface="Arial" panose="020B0604020202020204" pitchFamily="34" charset="0"/>
                                </a:rPr>
                              </m:ctrlPr>
                            </m:sSubPr>
                            <m:e>
                              <m:r>
                                <a:rPr lang="es-ES" sz="2400" i="1">
                                  <a:effectLst/>
                                  <a:latin typeface="Cambria Math" panose="02040503050406030204" pitchFamily="18" charset="0"/>
                                  <a:ea typeface="Calibri" panose="020F0502020204030204" pitchFamily="34" charset="0"/>
                                  <a:cs typeface="Arial" panose="020B0604020202020204" pitchFamily="34" charset="0"/>
                                </a:rPr>
                                <m:t>𝜎</m:t>
                              </m:r>
                            </m:e>
                            <m:sub>
                              <m:r>
                                <a:rPr lang="es-ES" sz="2400" i="1" baseline="-25000">
                                  <a:effectLst/>
                                  <a:latin typeface="Cambria Math" panose="02040503050406030204" pitchFamily="18" charset="0"/>
                                  <a:ea typeface="Calibri" panose="020F0502020204030204" pitchFamily="34" charset="0"/>
                                  <a:cs typeface="Arial" panose="020B0604020202020204" pitchFamily="34" charset="0"/>
                                </a:rPr>
                                <m:t>𝑠𝑝</m:t>
                              </m:r>
                            </m:sub>
                          </m:sSub>
                        </m:num>
                        <m:den>
                          <m:r>
                            <a:rPr lang="es-ES" sz="2400" i="1">
                              <a:effectLst/>
                              <a:latin typeface="Cambria Math" panose="02040503050406030204" pitchFamily="18" charset="0"/>
                              <a:ea typeface="Calibri" panose="020F0502020204030204" pitchFamily="34" charset="0"/>
                              <a:cs typeface="Arial" panose="020B0604020202020204" pitchFamily="34" charset="0"/>
                            </a:rPr>
                            <m:t>𝑃𝑀</m:t>
                          </m:r>
                        </m:den>
                      </m:f>
                    </m:oMath>
                  </m:oMathPara>
                </a14:m>
                <a:endParaRPr lang="es-ES" sz="2400" dirty="0"/>
              </a:p>
            </p:txBody>
          </p:sp>
        </mc:Choice>
        <mc:Fallback xmlns="">
          <p:sp>
            <p:nvSpPr>
              <p:cNvPr id="13" name="CuadroTexto 12">
                <a:extLst>
                  <a:ext uri="{FF2B5EF4-FFF2-40B4-BE49-F238E27FC236}">
                    <a16:creationId xmlns:a16="http://schemas.microsoft.com/office/drawing/2014/main" id="{727B25F0-EF19-6468-DA8E-FE252BB4982C}"/>
                  </a:ext>
                </a:extLst>
              </p:cNvPr>
              <p:cNvSpPr txBox="1">
                <a:spLocks noRot="1" noChangeAspect="1" noMove="1" noResize="1" noEditPoints="1" noAdjustHandles="1" noChangeArrowheads="1" noChangeShapeType="1" noTextEdit="1"/>
              </p:cNvSpPr>
              <p:nvPr/>
            </p:nvSpPr>
            <p:spPr>
              <a:xfrm>
                <a:off x="4799628" y="4726515"/>
                <a:ext cx="2171700" cy="719941"/>
              </a:xfrm>
              <a:prstGeom prst="rect">
                <a:avLst/>
              </a:prstGeom>
              <a:blipFill>
                <a:blip r:embed="rId2"/>
                <a:stretch>
                  <a:fillRect/>
                </a:stretch>
              </a:blipFill>
              <a:ln w="12700">
                <a:solidFill>
                  <a:schemeClr val="tx1"/>
                </a:solidFill>
              </a:ln>
            </p:spPr>
            <p:txBody>
              <a:bodyPr/>
              <a:lstStyle/>
              <a:p>
                <a:r>
                  <a:rPr lang="es-ES">
                    <a:noFill/>
                  </a:rPr>
                  <a:t> </a:t>
                </a:r>
              </a:p>
            </p:txBody>
          </p:sp>
        </mc:Fallback>
      </mc:AlternateContent>
      <p:sp>
        <p:nvSpPr>
          <p:cNvPr id="6" name="Marcador de número de diapositiva 1">
            <a:extLst>
              <a:ext uri="{FF2B5EF4-FFF2-40B4-BE49-F238E27FC236}">
                <a16:creationId xmlns:a16="http://schemas.microsoft.com/office/drawing/2014/main" id="{1D52ABBF-CE92-ED56-E8AA-8DEB0249B1CD}"/>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24</a:t>
            </a:fld>
            <a:endParaRPr lang="en-US" sz="1600" dirty="0">
              <a:solidFill>
                <a:schemeClr val="tx1"/>
              </a:solidFill>
            </a:endParaRPr>
          </a:p>
        </p:txBody>
      </p:sp>
      <p:sp>
        <p:nvSpPr>
          <p:cNvPr id="10" name="CuadroTexto 9">
            <a:extLst>
              <a:ext uri="{FF2B5EF4-FFF2-40B4-BE49-F238E27FC236}">
                <a16:creationId xmlns:a16="http://schemas.microsoft.com/office/drawing/2014/main" id="{F904A96A-1DB4-45BB-A015-3CB397F65588}"/>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FD6353A1-CF33-4E9E-82FF-5FE2C2D2BFD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783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6889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Relación existente entre la dispersión, la PM y el SAE </a:t>
            </a:r>
            <a:endParaRPr lang="es-ES" u="sng" dirty="0"/>
          </a:p>
          <a:p>
            <a:endParaRPr lang="es-ES" dirty="0"/>
          </a:p>
        </p:txBody>
      </p:sp>
      <p:pic>
        <p:nvPicPr>
          <p:cNvPr id="6" name="Imagen 5" descr="Interfaz de usuario gráfica, Aplicación, Word&#10;&#10;Descripción generada automáticamente">
            <a:extLst>
              <a:ext uri="{FF2B5EF4-FFF2-40B4-BE49-F238E27FC236}">
                <a16:creationId xmlns:a16="http://schemas.microsoft.com/office/drawing/2014/main" id="{135E4D80-C674-1949-9D9F-962FE61D07E0}"/>
              </a:ext>
            </a:extLst>
          </p:cNvPr>
          <p:cNvPicPr>
            <a:picLocks noChangeAspect="1"/>
          </p:cNvPicPr>
          <p:nvPr/>
        </p:nvPicPr>
        <p:blipFill rotWithShape="1">
          <a:blip r:embed="rId2"/>
          <a:srcRect l="20037" t="44900" r="21261" b="33277"/>
          <a:stretch/>
        </p:blipFill>
        <p:spPr bwMode="auto">
          <a:xfrm>
            <a:off x="664912" y="3145154"/>
            <a:ext cx="10010758" cy="2093596"/>
          </a:xfrm>
          <a:prstGeom prst="rect">
            <a:avLst/>
          </a:prstGeom>
          <a:ln>
            <a:noFill/>
          </a:ln>
          <a:extLst>
            <a:ext uri="{53640926-AAD7-44D8-BBD7-CCE9431645EC}">
              <a14:shadowObscured xmlns:a14="http://schemas.microsoft.com/office/drawing/2010/main"/>
            </a:ext>
          </a:extLst>
        </p:spPr>
      </p:pic>
      <p:sp>
        <p:nvSpPr>
          <p:cNvPr id="9" name="Rectángulo 8">
            <a:extLst>
              <a:ext uri="{FF2B5EF4-FFF2-40B4-BE49-F238E27FC236}">
                <a16:creationId xmlns:a16="http://schemas.microsoft.com/office/drawing/2014/main" id="{D6EE9324-B420-CDCC-8160-D48CB0A8D12F}"/>
              </a:ext>
            </a:extLst>
          </p:cNvPr>
          <p:cNvSpPr/>
          <p:nvPr/>
        </p:nvSpPr>
        <p:spPr>
          <a:xfrm>
            <a:off x="1409700" y="4310695"/>
            <a:ext cx="8972549" cy="36195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7" name="Marcador de número de diapositiva 1">
            <a:extLst>
              <a:ext uri="{FF2B5EF4-FFF2-40B4-BE49-F238E27FC236}">
                <a16:creationId xmlns:a16="http://schemas.microsoft.com/office/drawing/2014/main" id="{6C202F82-95DA-8449-45C8-4F4EA8A566BD}"/>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25</a:t>
            </a:fld>
            <a:endParaRPr lang="en-US" sz="1600" dirty="0">
              <a:solidFill>
                <a:schemeClr val="tx1"/>
              </a:solidFill>
            </a:endParaRPr>
          </a:p>
        </p:txBody>
      </p:sp>
      <p:sp>
        <p:nvSpPr>
          <p:cNvPr id="10" name="CuadroTexto 9">
            <a:extLst>
              <a:ext uri="{FF2B5EF4-FFF2-40B4-BE49-F238E27FC236}">
                <a16:creationId xmlns:a16="http://schemas.microsoft.com/office/drawing/2014/main" id="{36AF1E31-CDAA-44AC-A329-0FAEE2B9EA5D}"/>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0F9E0F7A-2FFA-4E1D-9F29-DED20E1B944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5008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6889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Relación existente entre la dispersión, la PM y el SAE </a:t>
            </a:r>
            <a:endParaRPr lang="es-ES" u="sng" dirty="0"/>
          </a:p>
          <a:p>
            <a:endParaRPr lang="es-ES" dirty="0"/>
          </a:p>
        </p:txBody>
      </p:sp>
      <p:sp>
        <p:nvSpPr>
          <p:cNvPr id="7" name="CuadroTexto 6">
            <a:extLst>
              <a:ext uri="{FF2B5EF4-FFF2-40B4-BE49-F238E27FC236}">
                <a16:creationId xmlns:a16="http://schemas.microsoft.com/office/drawing/2014/main" id="{F8D5FA48-15C0-6CD5-67BC-CC573997B26F}"/>
              </a:ext>
            </a:extLst>
          </p:cNvPr>
          <p:cNvSpPr txBox="1"/>
          <p:nvPr/>
        </p:nvSpPr>
        <p:spPr>
          <a:xfrm>
            <a:off x="541174" y="2292975"/>
            <a:ext cx="10688608" cy="4247317"/>
          </a:xfrm>
          <a:prstGeom prst="rect">
            <a:avLst/>
          </a:prstGeom>
          <a:noFill/>
        </p:spPr>
        <p:txBody>
          <a:bodyPr wrap="square" rtlCol="0">
            <a:spAutoFit/>
          </a:bodyPr>
          <a:lstStyle/>
          <a:p>
            <a:pPr algn="ctr"/>
            <a:r>
              <a:rPr lang="es-ES" sz="2400" dirty="0"/>
              <a:t>Cálculo de los coeficientes E</a:t>
            </a:r>
            <a:r>
              <a:rPr lang="es-ES" sz="2400" baseline="-25000" dirty="0"/>
              <a:t>m</a:t>
            </a:r>
            <a:r>
              <a:rPr lang="es-ES" sz="2400" dirty="0"/>
              <a:t> mediante un modelo de regresión multilineal (MLR)</a:t>
            </a:r>
          </a:p>
          <a:p>
            <a:pPr algn="ctr"/>
            <a:endParaRPr lang="es-ES" sz="2400" dirty="0"/>
          </a:p>
          <a:p>
            <a:pPr algn="ctr"/>
            <a:endParaRPr lang="es-ES" sz="2400" dirty="0"/>
          </a:p>
          <a:p>
            <a:pPr algn="ctr"/>
            <a:endParaRPr lang="es-ES" sz="2400" dirty="0"/>
          </a:p>
          <a:p>
            <a:pPr algn="ctr"/>
            <a:endParaRPr lang="es-ES" sz="2400" dirty="0"/>
          </a:p>
          <a:p>
            <a:pPr algn="ctr"/>
            <a:endParaRPr lang="es-ES" sz="2400" dirty="0"/>
          </a:p>
          <a:p>
            <a:pPr algn="ctr"/>
            <a:endParaRPr lang="es-ES" sz="2400" dirty="0"/>
          </a:p>
          <a:p>
            <a:endParaRPr lang="es-ES" sz="2400" dirty="0"/>
          </a:p>
          <a:p>
            <a:pPr marL="285750" indent="-285750">
              <a:buFont typeface="Arial" panose="020B0604020202020204" pitchFamily="34" charset="0"/>
              <a:buChar char="•"/>
            </a:pPr>
            <a:endParaRPr lang="es-ES" dirty="0"/>
          </a:p>
          <a:p>
            <a:endParaRPr lang="es-ES" dirty="0"/>
          </a:p>
          <a:p>
            <a:pPr marL="285750" indent="-285750">
              <a:buFont typeface="Arial" panose="020B0604020202020204" pitchFamily="34" charset="0"/>
              <a:buChar char="•"/>
            </a:pPr>
            <a:endParaRPr lang="es-ES" dirty="0"/>
          </a:p>
          <a:p>
            <a:pPr algn="ctr"/>
            <a:endParaRPr lang="es-ES" sz="2400" dirty="0"/>
          </a:p>
        </p:txBody>
      </p:sp>
      <p:cxnSp>
        <p:nvCxnSpPr>
          <p:cNvPr id="8" name="Conector recto de flecha 7">
            <a:extLst>
              <a:ext uri="{FF2B5EF4-FFF2-40B4-BE49-F238E27FC236}">
                <a16:creationId xmlns:a16="http://schemas.microsoft.com/office/drawing/2014/main" id="{0883C47E-4653-5139-380E-89B7552A4EA7}"/>
              </a:ext>
            </a:extLst>
          </p:cNvPr>
          <p:cNvCxnSpPr>
            <a:cxnSpLocks/>
          </p:cNvCxnSpPr>
          <p:nvPr/>
        </p:nvCxnSpPr>
        <p:spPr>
          <a:xfrm>
            <a:off x="5839796" y="2871284"/>
            <a:ext cx="0" cy="1044000"/>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Cuadro de texto 1">
            <a:extLst>
              <a:ext uri="{FF2B5EF4-FFF2-40B4-BE49-F238E27FC236}">
                <a16:creationId xmlns:a16="http://schemas.microsoft.com/office/drawing/2014/main" id="{D7E2CBE5-CD84-773F-FFDF-637306C24585}"/>
              </a:ext>
            </a:extLst>
          </p:cNvPr>
          <p:cNvSpPr txBox="1"/>
          <p:nvPr/>
        </p:nvSpPr>
        <p:spPr>
          <a:xfrm>
            <a:off x="3336177" y="4003954"/>
            <a:ext cx="5326032" cy="696160"/>
          </a:xfrm>
          <a:prstGeom prst="rect">
            <a:avLst/>
          </a:prstGeom>
          <a:solidFill>
            <a:schemeClr val="lt1"/>
          </a:solidFill>
          <a:ln w="12700">
            <a:solidFill>
              <a:schemeClr val="tx1"/>
            </a:solidFill>
          </a:ln>
        </p:spPr>
        <p:txBody>
          <a:bodyPr rot="0" spcFirstLastPara="0" vert="horz" wrap="square" lIns="0" tIns="36000" rIns="0" bIns="0" numCol="1" spcCol="0" rtlCol="0" fromWordArt="0" anchor="t" anchorCtr="0" forceAA="0" compatLnSpc="1">
            <a:prstTxWarp prst="textNoShape">
              <a:avLst/>
            </a:prstTxWarp>
            <a:noAutofit/>
          </a:bodyPr>
          <a:lstStyle/>
          <a:p>
            <a:pPr algn="ctr">
              <a:lnSpc>
                <a:spcPct val="150000"/>
              </a:lnSpc>
              <a:spcAft>
                <a:spcPts val="800"/>
              </a:spcAft>
            </a:pPr>
            <a:r>
              <a:rPr lang="es-ES" sz="2400" dirty="0">
                <a:effectLst/>
                <a:latin typeface="Cambria Math" panose="02040503050406030204" pitchFamily="18" charset="0"/>
                <a:ea typeface="Cambria Math" panose="02040503050406030204" pitchFamily="18" charset="0"/>
                <a:cs typeface="Times New Roman" panose="02020603050405020304" pitchFamily="18" charset="0"/>
              </a:rPr>
              <a:t>σ</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sp </a:t>
            </a:r>
            <a:r>
              <a:rPr lang="en-US" sz="2400" dirty="0">
                <a:effectLst/>
                <a:latin typeface="Cambria Math" panose="02040503050406030204" pitchFamily="18" charset="0"/>
                <a:ea typeface="Cambria Math" panose="02040503050406030204" pitchFamily="18" charset="0"/>
                <a:cs typeface="Times New Roman" panose="02020603050405020304" pitchFamily="18" charset="0"/>
              </a:rPr>
              <a:t>= E</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mG</a:t>
            </a:r>
            <a:r>
              <a:rPr lang="en-US" sz="2400" dirty="0">
                <a:effectLst/>
                <a:latin typeface="Cambria Math" panose="02040503050406030204" pitchFamily="18" charset="0"/>
                <a:ea typeface="Cambria Math" panose="02040503050406030204" pitchFamily="18" charset="0"/>
                <a:cs typeface="Times New Roman" panose="02020603050405020304" pitchFamily="18" charset="0"/>
              </a:rPr>
              <a:t> · (PM</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10 </a:t>
            </a:r>
            <a:r>
              <a:rPr lang="en-US" sz="2400" dirty="0">
                <a:effectLst/>
                <a:latin typeface="Cambria Math" panose="02040503050406030204" pitchFamily="18" charset="0"/>
                <a:ea typeface="Cambria Math" panose="02040503050406030204" pitchFamily="18" charset="0"/>
                <a:cs typeface="Times New Roman" panose="02020603050405020304" pitchFamily="18" charset="0"/>
              </a:rPr>
              <a:t>– PM</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1</a:t>
            </a:r>
            <a:r>
              <a:rPr lang="en-US" sz="2400" dirty="0">
                <a:effectLst/>
                <a:latin typeface="Cambria Math" panose="02040503050406030204" pitchFamily="18" charset="0"/>
                <a:ea typeface="Cambria Math" panose="02040503050406030204" pitchFamily="18" charset="0"/>
                <a:cs typeface="Times New Roman" panose="02020603050405020304" pitchFamily="18" charset="0"/>
              </a:rPr>
              <a:t>)+ E</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mF</a:t>
            </a:r>
            <a:r>
              <a:rPr lang="en-US" sz="2400" dirty="0">
                <a:effectLst/>
                <a:latin typeface="Cambria Math" panose="02040503050406030204" pitchFamily="18" charset="0"/>
                <a:ea typeface="Cambria Math" panose="02040503050406030204" pitchFamily="18" charset="0"/>
                <a:cs typeface="Times New Roman" panose="02020603050405020304" pitchFamily="18" charset="0"/>
              </a:rPr>
              <a:t> · PM</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1</a:t>
            </a:r>
            <a:r>
              <a:rPr lang="en-US" sz="2400" dirty="0">
                <a:effectLst/>
                <a:latin typeface="Cambria Math" panose="02040503050406030204" pitchFamily="18" charset="0"/>
                <a:ea typeface="Cambria Math" panose="02040503050406030204" pitchFamily="18" charset="0"/>
                <a:cs typeface="Times New Roman" panose="02020603050405020304" pitchFamily="18" charset="0"/>
              </a:rPr>
              <a:t>+ S</a:t>
            </a:r>
            <a:r>
              <a:rPr lang="en-US" sz="2400" baseline="-25000" dirty="0">
                <a:effectLst/>
                <a:latin typeface="Cambria Math" panose="02040503050406030204" pitchFamily="18" charset="0"/>
                <a:ea typeface="Cambria Math" panose="02040503050406030204" pitchFamily="18" charset="0"/>
                <a:cs typeface="Times New Roman" panose="02020603050405020304" pitchFamily="18" charset="0"/>
              </a:rPr>
              <a:t>0</a:t>
            </a:r>
          </a:p>
          <a:p>
            <a:pPr algn="ctr">
              <a:lnSpc>
                <a:spcPct val="150000"/>
              </a:lnSpc>
              <a:spcAft>
                <a:spcPts val="800"/>
              </a:spcAft>
            </a:pPr>
            <a:endParaRPr lang="es-ES" sz="2400" dirty="0">
              <a:effectLst/>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9" name="CuadroTexto 8">
            <a:extLst>
              <a:ext uri="{FF2B5EF4-FFF2-40B4-BE49-F238E27FC236}">
                <a16:creationId xmlns:a16="http://schemas.microsoft.com/office/drawing/2014/main" id="{79D15982-42BA-5D2C-8F16-34A685C6EA66}"/>
              </a:ext>
            </a:extLst>
          </p:cNvPr>
          <p:cNvSpPr txBox="1"/>
          <p:nvPr/>
        </p:nvSpPr>
        <p:spPr>
          <a:xfrm>
            <a:off x="1543050" y="4973502"/>
            <a:ext cx="3867150" cy="461665"/>
          </a:xfrm>
          <a:prstGeom prst="rect">
            <a:avLst/>
          </a:prstGeom>
          <a:noFill/>
        </p:spPr>
        <p:txBody>
          <a:bodyPr wrap="square" rtlCol="0">
            <a:spAutoFit/>
          </a:bodyPr>
          <a:lstStyle/>
          <a:p>
            <a:pPr marL="285750" indent="-285750">
              <a:buFont typeface="Arial" panose="020B0604020202020204" pitchFamily="34" charset="0"/>
              <a:buChar char="•"/>
            </a:pPr>
            <a:r>
              <a:rPr lang="es-ES" sz="2400" b="1" dirty="0"/>
              <a:t>E</a:t>
            </a:r>
            <a:r>
              <a:rPr lang="es-ES" sz="2400" b="1" baseline="-25000" dirty="0"/>
              <a:t>mG</a:t>
            </a:r>
            <a:r>
              <a:rPr lang="es-ES" dirty="0"/>
              <a:t>: E</a:t>
            </a:r>
            <a:r>
              <a:rPr lang="es-ES" baseline="-25000" dirty="0"/>
              <a:t>m</a:t>
            </a:r>
            <a:r>
              <a:rPr lang="es-ES" dirty="0"/>
              <a:t> para las partículas gruesas</a:t>
            </a:r>
          </a:p>
        </p:txBody>
      </p:sp>
      <p:sp>
        <p:nvSpPr>
          <p:cNvPr id="10" name="CuadroTexto 9">
            <a:extLst>
              <a:ext uri="{FF2B5EF4-FFF2-40B4-BE49-F238E27FC236}">
                <a16:creationId xmlns:a16="http://schemas.microsoft.com/office/drawing/2014/main" id="{1F9A3B58-61ED-31C9-A726-0ABAC5FE7E23}"/>
              </a:ext>
            </a:extLst>
          </p:cNvPr>
          <p:cNvSpPr txBox="1"/>
          <p:nvPr/>
        </p:nvSpPr>
        <p:spPr>
          <a:xfrm>
            <a:off x="6861594" y="5023279"/>
            <a:ext cx="3601229" cy="461665"/>
          </a:xfrm>
          <a:prstGeom prst="rect">
            <a:avLst/>
          </a:prstGeom>
          <a:noFill/>
        </p:spPr>
        <p:txBody>
          <a:bodyPr wrap="square" rtlCol="0">
            <a:spAutoFit/>
          </a:bodyPr>
          <a:lstStyle/>
          <a:p>
            <a:pPr marL="285750" indent="-285750">
              <a:buFont typeface="Arial" panose="020B0604020202020204" pitchFamily="34" charset="0"/>
              <a:buChar char="•"/>
            </a:pPr>
            <a:r>
              <a:rPr lang="es-ES" sz="2400" b="1" dirty="0"/>
              <a:t>E</a:t>
            </a:r>
            <a:r>
              <a:rPr lang="es-ES" sz="2400" b="1" baseline="-25000" dirty="0"/>
              <a:t>mF</a:t>
            </a:r>
            <a:r>
              <a:rPr lang="es-ES" dirty="0"/>
              <a:t>: E</a:t>
            </a:r>
            <a:r>
              <a:rPr lang="es-ES" baseline="-25000" dirty="0"/>
              <a:t>m</a:t>
            </a:r>
            <a:r>
              <a:rPr lang="es-ES" dirty="0"/>
              <a:t> para las partículas finas</a:t>
            </a:r>
          </a:p>
        </p:txBody>
      </p:sp>
      <p:sp>
        <p:nvSpPr>
          <p:cNvPr id="11" name="CuadroTexto 10">
            <a:extLst>
              <a:ext uri="{FF2B5EF4-FFF2-40B4-BE49-F238E27FC236}">
                <a16:creationId xmlns:a16="http://schemas.microsoft.com/office/drawing/2014/main" id="{BA3E8B50-D1A8-BA1F-E2FC-41C04C01991C}"/>
              </a:ext>
            </a:extLst>
          </p:cNvPr>
          <p:cNvSpPr txBox="1"/>
          <p:nvPr/>
        </p:nvSpPr>
        <p:spPr>
          <a:xfrm>
            <a:off x="4541382" y="5914084"/>
            <a:ext cx="2915622" cy="461665"/>
          </a:xfrm>
          <a:prstGeom prst="rect">
            <a:avLst/>
          </a:prstGeom>
          <a:noFill/>
        </p:spPr>
        <p:txBody>
          <a:bodyPr wrap="square" rtlCol="0">
            <a:spAutoFit/>
          </a:bodyPr>
          <a:lstStyle/>
          <a:p>
            <a:pPr marL="285750" indent="-285750">
              <a:buFont typeface="Arial" panose="020B0604020202020204" pitchFamily="34" charset="0"/>
              <a:buChar char="•"/>
            </a:pPr>
            <a:r>
              <a:rPr lang="es-ES" sz="2400" b="1" dirty="0"/>
              <a:t>S</a:t>
            </a:r>
            <a:r>
              <a:rPr lang="es-ES" sz="2400" b="1" baseline="-25000" dirty="0"/>
              <a:t>0</a:t>
            </a:r>
            <a:r>
              <a:rPr lang="es-ES" dirty="0"/>
              <a:t>: ordenada en el origen</a:t>
            </a:r>
          </a:p>
        </p:txBody>
      </p:sp>
      <p:sp>
        <p:nvSpPr>
          <p:cNvPr id="12" name="Marcador de número de diapositiva 1">
            <a:extLst>
              <a:ext uri="{FF2B5EF4-FFF2-40B4-BE49-F238E27FC236}">
                <a16:creationId xmlns:a16="http://schemas.microsoft.com/office/drawing/2014/main" id="{9978BB7D-D0BC-6506-99C3-5968008FFCE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26</a:t>
            </a:fld>
            <a:endParaRPr lang="en-US" sz="1600" dirty="0">
              <a:solidFill>
                <a:schemeClr val="tx1"/>
              </a:solidFill>
            </a:endParaRPr>
          </a:p>
        </p:txBody>
      </p:sp>
      <p:sp>
        <p:nvSpPr>
          <p:cNvPr id="13" name="CuadroTexto 12">
            <a:extLst>
              <a:ext uri="{FF2B5EF4-FFF2-40B4-BE49-F238E27FC236}">
                <a16:creationId xmlns:a16="http://schemas.microsoft.com/office/drawing/2014/main" id="{40872B74-93ED-46D3-9256-CB0C16E0876A}"/>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5" name="Picture 4" descr="Servicio de Comunicación, Marketing y Atención al ...">
            <a:extLst>
              <a:ext uri="{FF2B5EF4-FFF2-40B4-BE49-F238E27FC236}">
                <a16:creationId xmlns:a16="http://schemas.microsoft.com/office/drawing/2014/main" id="{313A20C7-0490-47E2-A60A-AFDDEA2EC96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7122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fade">
                                      <p:cBhvr>
                                        <p:cTn id="13" dur="500"/>
                                        <p:tgtEl>
                                          <p:spTgt spid="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P spid="10"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5937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Relación existente entre la dispersión, la PM y el SAE </a:t>
            </a:r>
            <a:endParaRPr lang="es-ES" u="sng" dirty="0"/>
          </a:p>
          <a:p>
            <a:endParaRPr lang="es-ES" dirty="0"/>
          </a:p>
        </p:txBody>
      </p:sp>
      <p:sp>
        <p:nvSpPr>
          <p:cNvPr id="7" name="CuadroTexto 6">
            <a:extLst>
              <a:ext uri="{FF2B5EF4-FFF2-40B4-BE49-F238E27FC236}">
                <a16:creationId xmlns:a16="http://schemas.microsoft.com/office/drawing/2014/main" id="{F8D5FA48-15C0-6CD5-67BC-CC573997B26F}"/>
              </a:ext>
            </a:extLst>
          </p:cNvPr>
          <p:cNvSpPr txBox="1"/>
          <p:nvPr/>
        </p:nvSpPr>
        <p:spPr>
          <a:xfrm>
            <a:off x="541174" y="2292975"/>
            <a:ext cx="10688608" cy="3877985"/>
          </a:xfrm>
          <a:prstGeom prst="rect">
            <a:avLst/>
          </a:prstGeom>
          <a:noFill/>
        </p:spPr>
        <p:txBody>
          <a:bodyPr wrap="square" rtlCol="0">
            <a:spAutoFit/>
          </a:bodyPr>
          <a:lstStyle/>
          <a:p>
            <a:pPr algn="ctr"/>
            <a:endParaRPr lang="es-ES" sz="2400" dirty="0"/>
          </a:p>
          <a:p>
            <a:pPr algn="ctr"/>
            <a:endParaRPr lang="es-ES" sz="2400" dirty="0"/>
          </a:p>
          <a:p>
            <a:pPr algn="ctr"/>
            <a:endParaRPr lang="es-ES" sz="2400" dirty="0"/>
          </a:p>
          <a:p>
            <a:pPr algn="ctr"/>
            <a:endParaRPr lang="es-ES" sz="2400" dirty="0"/>
          </a:p>
          <a:p>
            <a:pPr algn="ctr"/>
            <a:endParaRPr lang="es-ES" sz="2400" dirty="0"/>
          </a:p>
          <a:p>
            <a:pPr algn="ctr"/>
            <a:endParaRPr lang="es-ES" sz="2400" dirty="0"/>
          </a:p>
          <a:p>
            <a:endParaRPr lang="es-ES" sz="2400" dirty="0"/>
          </a:p>
          <a:p>
            <a:pPr marL="285750" indent="-285750">
              <a:buFont typeface="Arial" panose="020B0604020202020204" pitchFamily="34" charset="0"/>
              <a:buChar char="•"/>
            </a:pPr>
            <a:endParaRPr lang="es-ES" dirty="0"/>
          </a:p>
          <a:p>
            <a:endParaRPr lang="es-ES" dirty="0"/>
          </a:p>
          <a:p>
            <a:pPr marL="285750" indent="-285750">
              <a:buFont typeface="Arial" panose="020B0604020202020204" pitchFamily="34" charset="0"/>
              <a:buChar char="•"/>
            </a:pPr>
            <a:endParaRPr lang="es-ES" dirty="0"/>
          </a:p>
          <a:p>
            <a:pPr algn="ctr"/>
            <a:endParaRPr lang="es-ES" sz="2400" dirty="0"/>
          </a:p>
        </p:txBody>
      </p:sp>
      <p:sp>
        <p:nvSpPr>
          <p:cNvPr id="13" name="CuadroTexto 12">
            <a:extLst>
              <a:ext uri="{FF2B5EF4-FFF2-40B4-BE49-F238E27FC236}">
                <a16:creationId xmlns:a16="http://schemas.microsoft.com/office/drawing/2014/main" id="{65DCA7BD-325F-CA89-6D2F-14459C043FB5}"/>
              </a:ext>
            </a:extLst>
          </p:cNvPr>
          <p:cNvSpPr txBox="1"/>
          <p:nvPr/>
        </p:nvSpPr>
        <p:spPr>
          <a:xfrm>
            <a:off x="4720899" y="3103484"/>
            <a:ext cx="2165481" cy="584775"/>
          </a:xfrm>
          <a:prstGeom prst="rect">
            <a:avLst/>
          </a:prstGeom>
          <a:noFill/>
          <a:ln>
            <a:noFill/>
          </a:ln>
        </p:spPr>
        <p:txBody>
          <a:bodyPr wrap="square" rtlCol="0">
            <a:spAutoFit/>
          </a:bodyPr>
          <a:lstStyle/>
          <a:p>
            <a:r>
              <a:rPr lang="es-ES" sz="3200" dirty="0">
                <a:latin typeface="Cambria Math" panose="02040503050406030204" pitchFamily="18" charset="0"/>
                <a:ea typeface="Cambria Math" panose="02040503050406030204" pitchFamily="18" charset="0"/>
              </a:rPr>
              <a:t>R</a:t>
            </a:r>
            <a:r>
              <a:rPr lang="es-ES" sz="3200" baseline="30000" dirty="0">
                <a:latin typeface="Cambria Math" panose="02040503050406030204" pitchFamily="18" charset="0"/>
                <a:ea typeface="Cambria Math" panose="02040503050406030204" pitchFamily="18" charset="0"/>
              </a:rPr>
              <a:t>2 </a:t>
            </a:r>
            <a:r>
              <a:rPr lang="es-ES" sz="3200" dirty="0">
                <a:latin typeface="Cambria Math" panose="02040503050406030204" pitchFamily="18" charset="0"/>
                <a:ea typeface="Cambria Math" panose="02040503050406030204" pitchFamily="18" charset="0"/>
              </a:rPr>
              <a:t>=  </a:t>
            </a:r>
            <a:r>
              <a:rPr lang="es-ES" sz="3200" dirty="0">
                <a:solidFill>
                  <a:srgbClr val="FF0000"/>
                </a:solidFill>
                <a:latin typeface="Cambria Math" panose="02040503050406030204" pitchFamily="18" charset="0"/>
                <a:ea typeface="Cambria Math" panose="02040503050406030204" pitchFamily="18" charset="0"/>
              </a:rPr>
              <a:t>0,925</a:t>
            </a:r>
          </a:p>
        </p:txBody>
      </p:sp>
      <p:grpSp>
        <p:nvGrpSpPr>
          <p:cNvPr id="2" name="Grupo 1">
            <a:extLst>
              <a:ext uri="{FF2B5EF4-FFF2-40B4-BE49-F238E27FC236}">
                <a16:creationId xmlns:a16="http://schemas.microsoft.com/office/drawing/2014/main" id="{CD17BE46-8AAD-4AC7-8D64-9EEDABA5285B}"/>
              </a:ext>
            </a:extLst>
          </p:cNvPr>
          <p:cNvGrpSpPr/>
          <p:nvPr/>
        </p:nvGrpSpPr>
        <p:grpSpPr>
          <a:xfrm>
            <a:off x="2165089" y="2259848"/>
            <a:ext cx="7277100" cy="790058"/>
            <a:chOff x="2165090" y="2989136"/>
            <a:chExt cx="7277100" cy="790058"/>
          </a:xfrm>
        </p:grpSpPr>
        <p:sp>
          <p:nvSpPr>
            <p:cNvPr id="6" name="Cuadro de texto 1">
              <a:extLst>
                <a:ext uri="{FF2B5EF4-FFF2-40B4-BE49-F238E27FC236}">
                  <a16:creationId xmlns:a16="http://schemas.microsoft.com/office/drawing/2014/main" id="{D7E2CBE5-CD84-773F-FFDF-637306C24585}"/>
                </a:ext>
              </a:extLst>
            </p:cNvPr>
            <p:cNvSpPr txBox="1"/>
            <p:nvPr/>
          </p:nvSpPr>
          <p:spPr>
            <a:xfrm>
              <a:off x="2165090" y="2989136"/>
              <a:ext cx="7277100" cy="790058"/>
            </a:xfrm>
            <a:prstGeom prst="rect">
              <a:avLst/>
            </a:prstGeom>
            <a:solidFill>
              <a:schemeClr val="lt1"/>
            </a:solidFill>
            <a:ln w="12700">
              <a:noFill/>
            </a:ln>
          </p:spPr>
          <p:txBody>
            <a:bodyPr rot="0" spcFirstLastPara="0" vert="horz" wrap="square" lIns="0" tIns="36000" rIns="0" bIns="0" numCol="1" spcCol="0" rtlCol="0" fromWordArt="0" anchor="t" anchorCtr="0" forceAA="0" compatLnSpc="1">
              <a:prstTxWarp prst="textNoShape">
                <a:avLst/>
              </a:prstTxWarp>
              <a:noAutofit/>
            </a:bodyPr>
            <a:lstStyle/>
            <a:p>
              <a:pPr algn="ctr">
                <a:lnSpc>
                  <a:spcPct val="150000"/>
                </a:lnSpc>
                <a:spcAft>
                  <a:spcPts val="800"/>
                </a:spcAft>
              </a:pPr>
              <a:r>
                <a:rPr lang="es-ES" sz="3200" dirty="0">
                  <a:effectLst/>
                  <a:latin typeface="Cambria Math" panose="02040503050406030204" pitchFamily="18" charset="0"/>
                  <a:ea typeface="Cambria Math" panose="02040503050406030204" pitchFamily="18" charset="0"/>
                  <a:cs typeface="Times New Roman" panose="02020603050405020304" pitchFamily="18" charset="0"/>
                </a:rPr>
                <a:t>σ</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sp </a:t>
              </a:r>
              <a:r>
                <a:rPr lang="en-US" sz="3200" dirty="0">
                  <a:effectLst/>
                  <a:latin typeface="Cambria Math" panose="02040503050406030204" pitchFamily="18" charset="0"/>
                  <a:ea typeface="Cambria Math" panose="02040503050406030204" pitchFamily="18" charset="0"/>
                  <a:cs typeface="Times New Roman" panose="02020603050405020304" pitchFamily="18" charset="0"/>
                </a:rPr>
                <a:t>= E</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mG</a:t>
              </a:r>
              <a:r>
                <a:rPr lang="en-US" sz="3200" dirty="0">
                  <a:effectLst/>
                  <a:latin typeface="Cambria Math" panose="02040503050406030204" pitchFamily="18" charset="0"/>
                  <a:ea typeface="Cambria Math" panose="02040503050406030204" pitchFamily="18" charset="0"/>
                  <a:cs typeface="Times New Roman" panose="02020603050405020304" pitchFamily="18" charset="0"/>
                </a:rPr>
                <a:t> · (PM</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10 </a:t>
              </a:r>
              <a:r>
                <a:rPr lang="en-US" sz="3200" dirty="0">
                  <a:effectLst/>
                  <a:latin typeface="Cambria Math" panose="02040503050406030204" pitchFamily="18" charset="0"/>
                  <a:ea typeface="Cambria Math" panose="02040503050406030204" pitchFamily="18" charset="0"/>
                  <a:cs typeface="Times New Roman" panose="02020603050405020304" pitchFamily="18" charset="0"/>
                </a:rPr>
                <a:t>– PM</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1</a:t>
              </a:r>
              <a:r>
                <a:rPr lang="en-US" sz="3200" dirty="0">
                  <a:effectLst/>
                  <a:latin typeface="Cambria Math" panose="02040503050406030204" pitchFamily="18" charset="0"/>
                  <a:ea typeface="Cambria Math" panose="02040503050406030204" pitchFamily="18" charset="0"/>
                  <a:cs typeface="Times New Roman" panose="02020603050405020304" pitchFamily="18" charset="0"/>
                </a:rPr>
                <a:t>)+ E</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mF</a:t>
              </a:r>
              <a:r>
                <a:rPr lang="en-US" sz="3200" dirty="0">
                  <a:effectLst/>
                  <a:latin typeface="Cambria Math" panose="02040503050406030204" pitchFamily="18" charset="0"/>
                  <a:ea typeface="Cambria Math" panose="02040503050406030204" pitchFamily="18" charset="0"/>
                  <a:cs typeface="Times New Roman" panose="02020603050405020304" pitchFamily="18" charset="0"/>
                </a:rPr>
                <a:t> · PM</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1</a:t>
              </a:r>
              <a:r>
                <a:rPr lang="en-US" sz="3200" dirty="0">
                  <a:effectLst/>
                  <a:latin typeface="Cambria Math" panose="02040503050406030204" pitchFamily="18" charset="0"/>
                  <a:ea typeface="Cambria Math" panose="02040503050406030204" pitchFamily="18" charset="0"/>
                  <a:cs typeface="Times New Roman" panose="02020603050405020304" pitchFamily="18" charset="0"/>
                </a:rPr>
                <a:t>+ S</a:t>
              </a:r>
              <a:r>
                <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rPr>
                <a:t>0</a:t>
              </a:r>
            </a:p>
            <a:p>
              <a:pPr algn="ctr">
                <a:lnSpc>
                  <a:spcPct val="150000"/>
                </a:lnSpc>
                <a:spcAft>
                  <a:spcPts val="800"/>
                </a:spcAft>
              </a:pPr>
              <a:endParaRPr lang="en-US" sz="3200" baseline="-25000" dirty="0">
                <a:effectLst/>
                <a:latin typeface="Cambria Math" panose="02040503050406030204" pitchFamily="18" charset="0"/>
                <a:ea typeface="Cambria Math" panose="02040503050406030204" pitchFamily="18" charset="0"/>
                <a:cs typeface="Times New Roman" panose="02020603050405020304" pitchFamily="18" charset="0"/>
              </a:endParaRPr>
            </a:p>
            <a:p>
              <a:pPr algn="ctr">
                <a:lnSpc>
                  <a:spcPct val="150000"/>
                </a:lnSpc>
                <a:spcAft>
                  <a:spcPts val="800"/>
                </a:spcAft>
              </a:pPr>
              <a:endParaRPr lang="es-ES" sz="2400" dirty="0">
                <a:effectLst/>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15" name="CuadroTexto 14">
              <a:extLst>
                <a:ext uri="{FF2B5EF4-FFF2-40B4-BE49-F238E27FC236}">
                  <a16:creationId xmlns:a16="http://schemas.microsoft.com/office/drawing/2014/main" id="{1C294B4C-24B4-772E-FBF2-F2C62574C6F8}"/>
                </a:ext>
              </a:extLst>
            </p:cNvPr>
            <p:cNvSpPr txBox="1"/>
            <p:nvPr/>
          </p:nvSpPr>
          <p:spPr>
            <a:xfrm>
              <a:off x="3236976" y="3136612"/>
              <a:ext cx="762000" cy="584775"/>
            </a:xfrm>
            <a:prstGeom prst="rect">
              <a:avLst/>
            </a:prstGeom>
            <a:solidFill>
              <a:schemeClr val="bg1"/>
            </a:solidFill>
          </p:spPr>
          <p:txBody>
            <a:bodyPr wrap="square" rtlCol="0">
              <a:spAutoFit/>
            </a:bodyPr>
            <a:lstStyle/>
            <a:p>
              <a:r>
                <a:rPr lang="es-ES" sz="3200" dirty="0">
                  <a:solidFill>
                    <a:srgbClr val="FF0000"/>
                  </a:solidFill>
                  <a:latin typeface="Cambria Math" panose="02040503050406030204" pitchFamily="18" charset="0"/>
                  <a:ea typeface="Cambria Math" panose="02040503050406030204" pitchFamily="18" charset="0"/>
                </a:rPr>
                <a:t>1,3</a:t>
              </a:r>
            </a:p>
          </p:txBody>
        </p:sp>
        <p:sp>
          <p:nvSpPr>
            <p:cNvPr id="16" name="CuadroTexto 15">
              <a:extLst>
                <a:ext uri="{FF2B5EF4-FFF2-40B4-BE49-F238E27FC236}">
                  <a16:creationId xmlns:a16="http://schemas.microsoft.com/office/drawing/2014/main" id="{716BFB48-F555-17A6-DD10-21F48852C9E6}"/>
                </a:ext>
              </a:extLst>
            </p:cNvPr>
            <p:cNvSpPr txBox="1"/>
            <p:nvPr/>
          </p:nvSpPr>
          <p:spPr>
            <a:xfrm>
              <a:off x="6786465" y="3136611"/>
              <a:ext cx="762000" cy="584775"/>
            </a:xfrm>
            <a:prstGeom prst="rect">
              <a:avLst/>
            </a:prstGeom>
            <a:solidFill>
              <a:schemeClr val="bg1"/>
            </a:solidFill>
          </p:spPr>
          <p:txBody>
            <a:bodyPr wrap="square" rtlCol="0">
              <a:spAutoFit/>
            </a:bodyPr>
            <a:lstStyle/>
            <a:p>
              <a:r>
                <a:rPr lang="es-ES" sz="3200" dirty="0">
                  <a:solidFill>
                    <a:srgbClr val="FF0000"/>
                  </a:solidFill>
                  <a:latin typeface="Cambria Math" panose="02040503050406030204" pitchFamily="18" charset="0"/>
                  <a:ea typeface="Cambria Math" panose="02040503050406030204" pitchFamily="18" charset="0"/>
                </a:rPr>
                <a:t>3,2</a:t>
              </a:r>
            </a:p>
          </p:txBody>
        </p:sp>
      </p:grpSp>
      <p:sp>
        <p:nvSpPr>
          <p:cNvPr id="8" name="Marcador de número de diapositiva 1">
            <a:extLst>
              <a:ext uri="{FF2B5EF4-FFF2-40B4-BE49-F238E27FC236}">
                <a16:creationId xmlns:a16="http://schemas.microsoft.com/office/drawing/2014/main" id="{A2F9C1CB-BC11-E80E-9EFE-91641848B640}"/>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27</a:t>
            </a:fld>
            <a:endParaRPr lang="en-US" sz="1600" dirty="0">
              <a:solidFill>
                <a:schemeClr val="tx1"/>
              </a:solidFill>
            </a:endParaRPr>
          </a:p>
        </p:txBody>
      </p:sp>
      <p:sp>
        <p:nvSpPr>
          <p:cNvPr id="12" name="CuadroTexto 11">
            <a:extLst>
              <a:ext uri="{FF2B5EF4-FFF2-40B4-BE49-F238E27FC236}">
                <a16:creationId xmlns:a16="http://schemas.microsoft.com/office/drawing/2014/main" id="{AFF0C470-3E7F-470D-B9ED-3D8B4C77F791}"/>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7" name="Picture 4" descr="Servicio de Comunicación, Marketing y Atención al ...">
            <a:extLst>
              <a:ext uri="{FF2B5EF4-FFF2-40B4-BE49-F238E27FC236}">
                <a16:creationId xmlns:a16="http://schemas.microsoft.com/office/drawing/2014/main" id="{ECC6B734-0259-4674-8178-E841A1884070}"/>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pic>
        <p:nvPicPr>
          <p:cNvPr id="18" name="Imagen 17">
            <a:extLst>
              <a:ext uri="{FF2B5EF4-FFF2-40B4-BE49-F238E27FC236}">
                <a16:creationId xmlns:a16="http://schemas.microsoft.com/office/drawing/2014/main" id="{D8E1F6B5-FAA7-4F1E-BC19-56B2C3D374B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70863" y="3939847"/>
            <a:ext cx="6371552" cy="2820015"/>
          </a:xfrm>
          <a:prstGeom prst="rect">
            <a:avLst/>
          </a:prstGeom>
          <a:noFill/>
          <a:ln>
            <a:noFill/>
          </a:ln>
        </p:spPr>
      </p:pic>
    </p:spTree>
    <p:extLst>
      <p:ext uri="{BB962C8B-B14F-4D97-AF65-F5344CB8AC3E}">
        <p14:creationId xmlns:p14="http://schemas.microsoft.com/office/powerpoint/2010/main" val="1950880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5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8784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1º CAMPAÑA (7 enero – 22 febrero)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Relación existente entre la dispersión, la PM y el SAE </a:t>
            </a:r>
            <a:endParaRPr lang="es-ES" u="sng" dirty="0"/>
          </a:p>
          <a:p>
            <a:endParaRPr lang="es-ES" dirty="0"/>
          </a:p>
        </p:txBody>
      </p:sp>
      <p:pic>
        <p:nvPicPr>
          <p:cNvPr id="8" name="Imagen 7">
            <a:extLst>
              <a:ext uri="{FF2B5EF4-FFF2-40B4-BE49-F238E27FC236}">
                <a16:creationId xmlns:a16="http://schemas.microsoft.com/office/drawing/2014/main" id="{DF7EEDED-FBFA-72D9-4EA2-724BE9CCE77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7930" y="2541222"/>
            <a:ext cx="8836139" cy="4017089"/>
          </a:xfrm>
          <a:prstGeom prst="rect">
            <a:avLst/>
          </a:prstGeom>
          <a:noFill/>
          <a:ln>
            <a:noFill/>
          </a:ln>
        </p:spPr>
      </p:pic>
      <p:pic>
        <p:nvPicPr>
          <p:cNvPr id="9" name="Imagen 8">
            <a:extLst>
              <a:ext uri="{FF2B5EF4-FFF2-40B4-BE49-F238E27FC236}">
                <a16:creationId xmlns:a16="http://schemas.microsoft.com/office/drawing/2014/main" id="{CCAC6021-BC7D-42A6-C83D-FFD10AFC6CFF}"/>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109" t="9201" r="42584" b="75672"/>
          <a:stretch/>
        </p:blipFill>
        <p:spPr bwMode="auto">
          <a:xfrm>
            <a:off x="5398770" y="2910840"/>
            <a:ext cx="1352550" cy="607695"/>
          </a:xfrm>
          <a:prstGeom prst="rect">
            <a:avLst/>
          </a:prstGeom>
          <a:noFill/>
          <a:ln w="19050">
            <a:noFill/>
          </a:ln>
        </p:spPr>
      </p:pic>
      <p:sp>
        <p:nvSpPr>
          <p:cNvPr id="6" name="Marcador de número de diapositiva 1">
            <a:extLst>
              <a:ext uri="{FF2B5EF4-FFF2-40B4-BE49-F238E27FC236}">
                <a16:creationId xmlns:a16="http://schemas.microsoft.com/office/drawing/2014/main" id="{751D3F7E-5A10-E6DC-2E71-800045FDF6BD}"/>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28</a:t>
            </a:fld>
            <a:endParaRPr lang="en-US" sz="1600" dirty="0">
              <a:solidFill>
                <a:schemeClr val="tx1"/>
              </a:solidFill>
            </a:endParaRPr>
          </a:p>
        </p:txBody>
      </p:sp>
      <p:sp>
        <p:nvSpPr>
          <p:cNvPr id="10" name="CuadroTexto 9">
            <a:extLst>
              <a:ext uri="{FF2B5EF4-FFF2-40B4-BE49-F238E27FC236}">
                <a16:creationId xmlns:a16="http://schemas.microsoft.com/office/drawing/2014/main" id="{362DAF0A-8E85-4B29-86F0-EDC4BFE17700}"/>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8F82885C-1E97-4404-B1B9-E4697C765BF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11767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11" name="Imagen 10" descr="Gráfico, Gráfico de dispersión&#10;&#10;Descripción generada automáticamente">
            <a:extLst>
              <a:ext uri="{FF2B5EF4-FFF2-40B4-BE49-F238E27FC236}">
                <a16:creationId xmlns:a16="http://schemas.microsoft.com/office/drawing/2014/main" id="{6676E243-D48B-C7EF-5779-9F6AE99DA2B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7385" y="2101092"/>
            <a:ext cx="10235567" cy="4756908"/>
          </a:xfrm>
          <a:prstGeom prst="rect">
            <a:avLst/>
          </a:prstGeom>
        </p:spPr>
      </p:pic>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545049"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75733" y="1508145"/>
            <a:ext cx="10258232" cy="784830"/>
          </a:xfrm>
          <a:prstGeom prst="rect">
            <a:avLst/>
          </a:prstGeom>
          <a:noFill/>
        </p:spPr>
        <p:txBody>
          <a:bodyPr wrap="square" rtlCol="0">
            <a:spAutoFit/>
          </a:bodyPr>
          <a:lstStyle/>
          <a:p>
            <a:pPr>
              <a:lnSpc>
                <a:spcPct val="150000"/>
              </a:lnSpc>
            </a:pPr>
            <a:r>
              <a:rPr lang="es-ES" b="1" u="sng" dirty="0"/>
              <a:t>Influencia de la RH en la dispersión </a:t>
            </a:r>
            <a:endParaRPr lang="es-ES" u="sng" dirty="0"/>
          </a:p>
          <a:p>
            <a:endParaRPr lang="es-ES" dirty="0"/>
          </a:p>
        </p:txBody>
      </p:sp>
      <p:cxnSp>
        <p:nvCxnSpPr>
          <p:cNvPr id="10" name="Conector recto de flecha 9">
            <a:extLst>
              <a:ext uri="{FF2B5EF4-FFF2-40B4-BE49-F238E27FC236}">
                <a16:creationId xmlns:a16="http://schemas.microsoft.com/office/drawing/2014/main" id="{D788F66D-89EC-C8AE-1892-BD36AA850FED}"/>
              </a:ext>
            </a:extLst>
          </p:cNvPr>
          <p:cNvCxnSpPr>
            <a:cxnSpLocks/>
          </p:cNvCxnSpPr>
          <p:nvPr/>
        </p:nvCxnSpPr>
        <p:spPr>
          <a:xfrm>
            <a:off x="1830705" y="5516460"/>
            <a:ext cx="0" cy="576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a:extLst>
              <a:ext uri="{FF2B5EF4-FFF2-40B4-BE49-F238E27FC236}">
                <a16:creationId xmlns:a16="http://schemas.microsoft.com/office/drawing/2014/main" id="{17B681F0-B63A-207C-25CA-08C0EFF01F74}"/>
              </a:ext>
            </a:extLst>
          </p:cNvPr>
          <p:cNvCxnSpPr>
            <a:cxnSpLocks/>
          </p:cNvCxnSpPr>
          <p:nvPr/>
        </p:nvCxnSpPr>
        <p:spPr>
          <a:xfrm>
            <a:off x="2270125" y="5574595"/>
            <a:ext cx="0" cy="576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Conector recto de flecha 12">
            <a:extLst>
              <a:ext uri="{FF2B5EF4-FFF2-40B4-BE49-F238E27FC236}">
                <a16:creationId xmlns:a16="http://schemas.microsoft.com/office/drawing/2014/main" id="{18018750-72C4-4559-67CB-36C535F549C2}"/>
              </a:ext>
            </a:extLst>
          </p:cNvPr>
          <p:cNvCxnSpPr>
            <a:cxnSpLocks/>
          </p:cNvCxnSpPr>
          <p:nvPr/>
        </p:nvCxnSpPr>
        <p:spPr>
          <a:xfrm>
            <a:off x="2640965" y="5751325"/>
            <a:ext cx="0" cy="468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Conector recto de flecha 14">
            <a:extLst>
              <a:ext uri="{FF2B5EF4-FFF2-40B4-BE49-F238E27FC236}">
                <a16:creationId xmlns:a16="http://schemas.microsoft.com/office/drawing/2014/main" id="{CC99A678-8314-0DDF-588C-B183B95836A8}"/>
              </a:ext>
            </a:extLst>
          </p:cNvPr>
          <p:cNvCxnSpPr>
            <a:cxnSpLocks/>
          </p:cNvCxnSpPr>
          <p:nvPr/>
        </p:nvCxnSpPr>
        <p:spPr>
          <a:xfrm>
            <a:off x="2950845" y="5784590"/>
            <a:ext cx="0" cy="468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6" name="Conector recto de flecha 15">
            <a:extLst>
              <a:ext uri="{FF2B5EF4-FFF2-40B4-BE49-F238E27FC236}">
                <a16:creationId xmlns:a16="http://schemas.microsoft.com/office/drawing/2014/main" id="{83BB2691-BC4A-FEF4-BAB5-30308DED6CC0}"/>
              </a:ext>
            </a:extLst>
          </p:cNvPr>
          <p:cNvCxnSpPr>
            <a:cxnSpLocks/>
          </p:cNvCxnSpPr>
          <p:nvPr/>
        </p:nvCxnSpPr>
        <p:spPr>
          <a:xfrm>
            <a:off x="3317240" y="5978480"/>
            <a:ext cx="0" cy="360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D1103237-A7F1-9E2E-7CFA-706473595F9D}"/>
              </a:ext>
            </a:extLst>
          </p:cNvPr>
          <p:cNvCxnSpPr>
            <a:cxnSpLocks/>
          </p:cNvCxnSpPr>
          <p:nvPr/>
        </p:nvCxnSpPr>
        <p:spPr>
          <a:xfrm>
            <a:off x="3660775" y="5914295"/>
            <a:ext cx="0" cy="360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a:extLst>
              <a:ext uri="{FF2B5EF4-FFF2-40B4-BE49-F238E27FC236}">
                <a16:creationId xmlns:a16="http://schemas.microsoft.com/office/drawing/2014/main" id="{E23457A3-5F1F-9D17-DCE1-4E2678E5D834}"/>
              </a:ext>
            </a:extLst>
          </p:cNvPr>
          <p:cNvCxnSpPr>
            <a:cxnSpLocks/>
          </p:cNvCxnSpPr>
          <p:nvPr/>
        </p:nvCxnSpPr>
        <p:spPr>
          <a:xfrm>
            <a:off x="4047490" y="5899200"/>
            <a:ext cx="0" cy="360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02A4C9A8-BB7E-2FC5-10D3-B70CD3C3AD7E}"/>
              </a:ext>
            </a:extLst>
          </p:cNvPr>
          <p:cNvCxnSpPr>
            <a:cxnSpLocks/>
          </p:cNvCxnSpPr>
          <p:nvPr/>
        </p:nvCxnSpPr>
        <p:spPr>
          <a:xfrm>
            <a:off x="4434205" y="5997749"/>
            <a:ext cx="0" cy="288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B7CBDE10-3203-1FBF-9332-39FA424A57D5}"/>
              </a:ext>
            </a:extLst>
          </p:cNvPr>
          <p:cNvCxnSpPr>
            <a:cxnSpLocks/>
          </p:cNvCxnSpPr>
          <p:nvPr/>
        </p:nvCxnSpPr>
        <p:spPr>
          <a:xfrm>
            <a:off x="4764405" y="5768710"/>
            <a:ext cx="0" cy="432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7A644241-2404-A93B-A0BB-BEDE858A6139}"/>
              </a:ext>
            </a:extLst>
          </p:cNvPr>
          <p:cNvCxnSpPr>
            <a:cxnSpLocks/>
          </p:cNvCxnSpPr>
          <p:nvPr/>
        </p:nvCxnSpPr>
        <p:spPr>
          <a:xfrm>
            <a:off x="5051425" y="6072985"/>
            <a:ext cx="0" cy="252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2B64ECE0-2050-8A91-807B-EFC09E1961B3}"/>
              </a:ext>
            </a:extLst>
          </p:cNvPr>
          <p:cNvCxnSpPr>
            <a:cxnSpLocks/>
          </p:cNvCxnSpPr>
          <p:nvPr/>
        </p:nvCxnSpPr>
        <p:spPr>
          <a:xfrm>
            <a:off x="5245735" y="5964985"/>
            <a:ext cx="0" cy="362824"/>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24E69235-257E-19D5-5848-FF7455B2B110}"/>
              </a:ext>
            </a:extLst>
          </p:cNvPr>
          <p:cNvCxnSpPr>
            <a:cxnSpLocks/>
          </p:cNvCxnSpPr>
          <p:nvPr/>
        </p:nvCxnSpPr>
        <p:spPr>
          <a:xfrm>
            <a:off x="5470525" y="5856590"/>
            <a:ext cx="0" cy="396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23B22A93-98F1-4F14-631E-2CCFC94EEEAF}"/>
              </a:ext>
            </a:extLst>
          </p:cNvPr>
          <p:cNvCxnSpPr>
            <a:cxnSpLocks/>
          </p:cNvCxnSpPr>
          <p:nvPr/>
        </p:nvCxnSpPr>
        <p:spPr>
          <a:xfrm>
            <a:off x="5684896" y="6014480"/>
            <a:ext cx="0" cy="324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11C8C9F9-7224-7BC3-7075-40AB60DE15C6}"/>
              </a:ext>
            </a:extLst>
          </p:cNvPr>
          <p:cNvCxnSpPr>
            <a:cxnSpLocks/>
          </p:cNvCxnSpPr>
          <p:nvPr/>
        </p:nvCxnSpPr>
        <p:spPr>
          <a:xfrm>
            <a:off x="5863590" y="5842295"/>
            <a:ext cx="0" cy="432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21B4B0FB-EA01-3C65-7937-F1969AE4AF16}"/>
              </a:ext>
            </a:extLst>
          </p:cNvPr>
          <p:cNvCxnSpPr>
            <a:cxnSpLocks/>
          </p:cNvCxnSpPr>
          <p:nvPr/>
        </p:nvCxnSpPr>
        <p:spPr>
          <a:xfrm>
            <a:off x="6120765" y="5876460"/>
            <a:ext cx="0" cy="432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DEE11445-D79D-5302-53F9-44BE99C09ABD}"/>
              </a:ext>
            </a:extLst>
          </p:cNvPr>
          <p:cNvCxnSpPr>
            <a:cxnSpLocks/>
          </p:cNvCxnSpPr>
          <p:nvPr/>
        </p:nvCxnSpPr>
        <p:spPr>
          <a:xfrm>
            <a:off x="6296025" y="5770295"/>
            <a:ext cx="0" cy="504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743E8950-7A20-FABF-521E-1ED0651EFDAF}"/>
              </a:ext>
            </a:extLst>
          </p:cNvPr>
          <p:cNvCxnSpPr>
            <a:cxnSpLocks/>
          </p:cNvCxnSpPr>
          <p:nvPr/>
        </p:nvCxnSpPr>
        <p:spPr>
          <a:xfrm>
            <a:off x="6604635" y="5745749"/>
            <a:ext cx="0" cy="468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55EFDF7D-2192-EACF-30B1-A92657E2C9EB}"/>
              </a:ext>
            </a:extLst>
          </p:cNvPr>
          <p:cNvCxnSpPr>
            <a:cxnSpLocks/>
          </p:cNvCxnSpPr>
          <p:nvPr/>
        </p:nvCxnSpPr>
        <p:spPr>
          <a:xfrm>
            <a:off x="6783705" y="5676985"/>
            <a:ext cx="0" cy="49949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29F54201-8F8D-92E7-DC24-EEE762866F70}"/>
              </a:ext>
            </a:extLst>
          </p:cNvPr>
          <p:cNvCxnSpPr>
            <a:cxnSpLocks/>
          </p:cNvCxnSpPr>
          <p:nvPr/>
        </p:nvCxnSpPr>
        <p:spPr>
          <a:xfrm>
            <a:off x="7021830" y="5676985"/>
            <a:ext cx="0" cy="51749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FDC50500-1532-654F-F0A7-7918D09F5319}"/>
              </a:ext>
            </a:extLst>
          </p:cNvPr>
          <p:cNvCxnSpPr>
            <a:cxnSpLocks/>
          </p:cNvCxnSpPr>
          <p:nvPr/>
        </p:nvCxnSpPr>
        <p:spPr>
          <a:xfrm>
            <a:off x="7290435" y="5751325"/>
            <a:ext cx="0" cy="468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32">
            <a:extLst>
              <a:ext uri="{FF2B5EF4-FFF2-40B4-BE49-F238E27FC236}">
                <a16:creationId xmlns:a16="http://schemas.microsoft.com/office/drawing/2014/main" id="{BF151767-2B53-C914-CE4E-587DF2AB8EF0}"/>
              </a:ext>
            </a:extLst>
          </p:cNvPr>
          <p:cNvCxnSpPr>
            <a:cxnSpLocks/>
          </p:cNvCxnSpPr>
          <p:nvPr/>
        </p:nvCxnSpPr>
        <p:spPr>
          <a:xfrm>
            <a:off x="7511415" y="5827200"/>
            <a:ext cx="0" cy="36728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a:extLst>
              <a:ext uri="{FF2B5EF4-FFF2-40B4-BE49-F238E27FC236}">
                <a16:creationId xmlns:a16="http://schemas.microsoft.com/office/drawing/2014/main" id="{AB310756-354A-774A-65FC-446E48A3519F}"/>
              </a:ext>
            </a:extLst>
          </p:cNvPr>
          <p:cNvCxnSpPr>
            <a:cxnSpLocks/>
          </p:cNvCxnSpPr>
          <p:nvPr/>
        </p:nvCxnSpPr>
        <p:spPr>
          <a:xfrm>
            <a:off x="7650480" y="5827200"/>
            <a:ext cx="0" cy="324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4D24F54C-9408-13EE-16C3-A7282380C714}"/>
              </a:ext>
            </a:extLst>
          </p:cNvPr>
          <p:cNvCxnSpPr>
            <a:cxnSpLocks/>
          </p:cNvCxnSpPr>
          <p:nvPr/>
        </p:nvCxnSpPr>
        <p:spPr>
          <a:xfrm>
            <a:off x="7867650" y="5701732"/>
            <a:ext cx="0" cy="468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a:extLst>
              <a:ext uri="{FF2B5EF4-FFF2-40B4-BE49-F238E27FC236}">
                <a16:creationId xmlns:a16="http://schemas.microsoft.com/office/drawing/2014/main" id="{98431DD5-665A-E0F3-E5F5-85AD6690F879}"/>
              </a:ext>
            </a:extLst>
          </p:cNvPr>
          <p:cNvCxnSpPr>
            <a:cxnSpLocks/>
          </p:cNvCxnSpPr>
          <p:nvPr/>
        </p:nvCxnSpPr>
        <p:spPr>
          <a:xfrm>
            <a:off x="8067675" y="5622985"/>
            <a:ext cx="0" cy="540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747A6165-5057-12F1-CF67-62B45330AC71}"/>
              </a:ext>
            </a:extLst>
          </p:cNvPr>
          <p:cNvCxnSpPr>
            <a:cxnSpLocks/>
          </p:cNvCxnSpPr>
          <p:nvPr/>
        </p:nvCxnSpPr>
        <p:spPr>
          <a:xfrm>
            <a:off x="8250555" y="5853749"/>
            <a:ext cx="0" cy="360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8" name="Conector recto de flecha 37">
            <a:extLst>
              <a:ext uri="{FF2B5EF4-FFF2-40B4-BE49-F238E27FC236}">
                <a16:creationId xmlns:a16="http://schemas.microsoft.com/office/drawing/2014/main" id="{9D2E76C2-7B2E-65F5-8ACF-1CA0801AD7A4}"/>
              </a:ext>
            </a:extLst>
          </p:cNvPr>
          <p:cNvCxnSpPr>
            <a:cxnSpLocks/>
          </p:cNvCxnSpPr>
          <p:nvPr/>
        </p:nvCxnSpPr>
        <p:spPr>
          <a:xfrm>
            <a:off x="8366760" y="6022295"/>
            <a:ext cx="0" cy="278017"/>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46C25B53-2C7C-6844-26A3-06CC7BE73707}"/>
              </a:ext>
            </a:extLst>
          </p:cNvPr>
          <p:cNvCxnSpPr>
            <a:cxnSpLocks/>
          </p:cNvCxnSpPr>
          <p:nvPr/>
        </p:nvCxnSpPr>
        <p:spPr>
          <a:xfrm>
            <a:off x="8648700" y="5649905"/>
            <a:ext cx="0" cy="504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0" name="Conector recto de flecha 39">
            <a:extLst>
              <a:ext uri="{FF2B5EF4-FFF2-40B4-BE49-F238E27FC236}">
                <a16:creationId xmlns:a16="http://schemas.microsoft.com/office/drawing/2014/main" id="{7ECFCEA0-FC12-8424-92FF-9806AC3E8928}"/>
              </a:ext>
            </a:extLst>
          </p:cNvPr>
          <p:cNvCxnSpPr>
            <a:cxnSpLocks/>
          </p:cNvCxnSpPr>
          <p:nvPr/>
        </p:nvCxnSpPr>
        <p:spPr>
          <a:xfrm>
            <a:off x="8829675" y="5613534"/>
            <a:ext cx="0" cy="52821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1" name="Conector recto de flecha 40">
            <a:extLst>
              <a:ext uri="{FF2B5EF4-FFF2-40B4-BE49-F238E27FC236}">
                <a16:creationId xmlns:a16="http://schemas.microsoft.com/office/drawing/2014/main" id="{8A33C6F4-ADFE-12A9-40A9-D394F9E721A8}"/>
              </a:ext>
            </a:extLst>
          </p:cNvPr>
          <p:cNvCxnSpPr>
            <a:cxnSpLocks/>
          </p:cNvCxnSpPr>
          <p:nvPr/>
        </p:nvCxnSpPr>
        <p:spPr>
          <a:xfrm>
            <a:off x="9073782" y="5801330"/>
            <a:ext cx="0" cy="3543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2" name="Conector recto de flecha 41">
            <a:extLst>
              <a:ext uri="{FF2B5EF4-FFF2-40B4-BE49-F238E27FC236}">
                <a16:creationId xmlns:a16="http://schemas.microsoft.com/office/drawing/2014/main" id="{77621C7B-D9B8-1181-1EEF-74D03B5C4E70}"/>
              </a:ext>
            </a:extLst>
          </p:cNvPr>
          <p:cNvCxnSpPr>
            <a:cxnSpLocks/>
          </p:cNvCxnSpPr>
          <p:nvPr/>
        </p:nvCxnSpPr>
        <p:spPr>
          <a:xfrm>
            <a:off x="9547860" y="5588460"/>
            <a:ext cx="0" cy="576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4" name="Conector recto de flecha 53">
            <a:extLst>
              <a:ext uri="{FF2B5EF4-FFF2-40B4-BE49-F238E27FC236}">
                <a16:creationId xmlns:a16="http://schemas.microsoft.com/office/drawing/2014/main" id="{68FF6867-2ABE-C4E3-203E-9915D86F48A1}"/>
              </a:ext>
            </a:extLst>
          </p:cNvPr>
          <p:cNvCxnSpPr>
            <a:cxnSpLocks/>
          </p:cNvCxnSpPr>
          <p:nvPr/>
        </p:nvCxnSpPr>
        <p:spPr>
          <a:xfrm>
            <a:off x="9768840" y="5843360"/>
            <a:ext cx="0" cy="42599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6" name="Conector recto de flecha 55">
            <a:extLst>
              <a:ext uri="{FF2B5EF4-FFF2-40B4-BE49-F238E27FC236}">
                <a16:creationId xmlns:a16="http://schemas.microsoft.com/office/drawing/2014/main" id="{E857C919-3F85-5295-BFD7-E57BB38986C9}"/>
              </a:ext>
            </a:extLst>
          </p:cNvPr>
          <p:cNvCxnSpPr>
            <a:cxnSpLocks/>
          </p:cNvCxnSpPr>
          <p:nvPr/>
        </p:nvCxnSpPr>
        <p:spPr>
          <a:xfrm>
            <a:off x="9987915" y="5682880"/>
            <a:ext cx="0" cy="504000"/>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7" name="Conector recto de flecha 56">
            <a:extLst>
              <a:ext uri="{FF2B5EF4-FFF2-40B4-BE49-F238E27FC236}">
                <a16:creationId xmlns:a16="http://schemas.microsoft.com/office/drawing/2014/main" id="{980BE2FA-772D-BAD6-F393-FB5449AC7C8D}"/>
              </a:ext>
            </a:extLst>
          </p:cNvPr>
          <p:cNvCxnSpPr>
            <a:cxnSpLocks/>
          </p:cNvCxnSpPr>
          <p:nvPr/>
        </p:nvCxnSpPr>
        <p:spPr>
          <a:xfrm>
            <a:off x="10357485" y="5588460"/>
            <a:ext cx="0" cy="52821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58" name="Conector recto de flecha 57">
            <a:extLst>
              <a:ext uri="{FF2B5EF4-FFF2-40B4-BE49-F238E27FC236}">
                <a16:creationId xmlns:a16="http://schemas.microsoft.com/office/drawing/2014/main" id="{1086BE7C-92F2-DB49-38FE-5ED6E549C221}"/>
              </a:ext>
            </a:extLst>
          </p:cNvPr>
          <p:cNvCxnSpPr>
            <a:cxnSpLocks/>
          </p:cNvCxnSpPr>
          <p:nvPr/>
        </p:nvCxnSpPr>
        <p:spPr>
          <a:xfrm>
            <a:off x="9287142" y="5725160"/>
            <a:ext cx="0" cy="446775"/>
          </a:xfrm>
          <a:prstGeom prst="straightConnector1">
            <a:avLst/>
          </a:prstGeom>
          <a:ln w="1905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60" name="CuadroTexto 59">
            <a:extLst>
              <a:ext uri="{FF2B5EF4-FFF2-40B4-BE49-F238E27FC236}">
                <a16:creationId xmlns:a16="http://schemas.microsoft.com/office/drawing/2014/main" id="{E7E09D24-4938-7B4C-680F-B57B20096AC6}"/>
              </a:ext>
            </a:extLst>
          </p:cNvPr>
          <p:cNvSpPr txBox="1"/>
          <p:nvPr/>
        </p:nvSpPr>
        <p:spPr>
          <a:xfrm>
            <a:off x="2531427" y="2292975"/>
            <a:ext cx="1571625" cy="369332"/>
          </a:xfrm>
          <a:prstGeom prst="rect">
            <a:avLst/>
          </a:prstGeom>
          <a:noFill/>
          <a:ln>
            <a:noFill/>
          </a:ln>
        </p:spPr>
        <p:txBody>
          <a:bodyPr wrap="square" rtlCol="0">
            <a:spAutoFit/>
          </a:bodyPr>
          <a:lstStyle/>
          <a:p>
            <a:r>
              <a:rPr lang="es-ES" b="1" dirty="0"/>
              <a:t>AURORA 3000</a:t>
            </a:r>
          </a:p>
        </p:txBody>
      </p:sp>
      <p:sp>
        <p:nvSpPr>
          <p:cNvPr id="61" name="CuadroTexto 60">
            <a:extLst>
              <a:ext uri="{FF2B5EF4-FFF2-40B4-BE49-F238E27FC236}">
                <a16:creationId xmlns:a16="http://schemas.microsoft.com/office/drawing/2014/main" id="{8B4B8325-F140-7EAF-F7A0-A94460EBBF83}"/>
              </a:ext>
            </a:extLst>
          </p:cNvPr>
          <p:cNvSpPr txBox="1"/>
          <p:nvPr/>
        </p:nvSpPr>
        <p:spPr>
          <a:xfrm>
            <a:off x="2475865" y="3924313"/>
            <a:ext cx="1571625" cy="369332"/>
          </a:xfrm>
          <a:prstGeom prst="rect">
            <a:avLst/>
          </a:prstGeom>
          <a:noFill/>
          <a:ln>
            <a:noFill/>
          </a:ln>
        </p:spPr>
        <p:txBody>
          <a:bodyPr wrap="square" rtlCol="0">
            <a:spAutoFit/>
          </a:bodyPr>
          <a:lstStyle/>
          <a:p>
            <a:r>
              <a:rPr lang="es-ES" b="1" dirty="0"/>
              <a:t>AURORA 4000</a:t>
            </a:r>
          </a:p>
        </p:txBody>
      </p:sp>
      <p:sp>
        <p:nvSpPr>
          <p:cNvPr id="62" name="Marcador de número de diapositiva 1">
            <a:extLst>
              <a:ext uri="{FF2B5EF4-FFF2-40B4-BE49-F238E27FC236}">
                <a16:creationId xmlns:a16="http://schemas.microsoft.com/office/drawing/2014/main" id="{BA5CC788-8949-5DF0-AC0E-86BF66D5B535}"/>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29</a:t>
            </a:fld>
            <a:endParaRPr lang="en-US" sz="1600" dirty="0">
              <a:solidFill>
                <a:schemeClr val="tx1"/>
              </a:solidFill>
            </a:endParaRPr>
          </a:p>
        </p:txBody>
      </p:sp>
      <p:cxnSp>
        <p:nvCxnSpPr>
          <p:cNvPr id="6" name="Conector recto 5">
            <a:extLst>
              <a:ext uri="{FF2B5EF4-FFF2-40B4-BE49-F238E27FC236}">
                <a16:creationId xmlns:a16="http://schemas.microsoft.com/office/drawing/2014/main" id="{44AA2B89-581B-64AB-97E9-9C688E7B24C8}"/>
              </a:ext>
            </a:extLst>
          </p:cNvPr>
          <p:cNvCxnSpPr>
            <a:cxnSpLocks/>
          </p:cNvCxnSpPr>
          <p:nvPr/>
        </p:nvCxnSpPr>
        <p:spPr>
          <a:xfrm>
            <a:off x="1152144" y="2915930"/>
            <a:ext cx="9820656"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F1C62326-E2E4-2CA1-03AE-F013BDDCC195}"/>
              </a:ext>
            </a:extLst>
          </p:cNvPr>
          <p:cNvCxnSpPr>
            <a:cxnSpLocks/>
          </p:cNvCxnSpPr>
          <p:nvPr/>
        </p:nvCxnSpPr>
        <p:spPr>
          <a:xfrm>
            <a:off x="1152144" y="4501373"/>
            <a:ext cx="9820656" cy="0"/>
          </a:xfrm>
          <a:prstGeom prst="line">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46" name="CuadroTexto 45">
            <a:extLst>
              <a:ext uri="{FF2B5EF4-FFF2-40B4-BE49-F238E27FC236}">
                <a16:creationId xmlns:a16="http://schemas.microsoft.com/office/drawing/2014/main" id="{1F9FE593-C18B-4163-8A93-1DC8444A23BB}"/>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47" name="Picture 4" descr="Servicio de Comunicación, Marketing y Atención al ...">
            <a:extLst>
              <a:ext uri="{FF2B5EF4-FFF2-40B4-BE49-F238E27FC236}">
                <a16:creationId xmlns:a16="http://schemas.microsoft.com/office/drawing/2014/main" id="{7C89CD76-1868-40A4-B938-FACFD2E99CF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5846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2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40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60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par>
                                <p:cTn id="17" presetID="10" presetClass="entr" presetSubtype="0" fill="hold" nodeType="withEffect">
                                  <p:stCondLst>
                                    <p:cond delay="80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500"/>
                                        <p:tgtEl>
                                          <p:spTgt spid="16"/>
                                        </p:tgtEl>
                                      </p:cBhvr>
                                    </p:animEffect>
                                  </p:childTnLst>
                                </p:cTn>
                              </p:par>
                              <p:par>
                                <p:cTn id="20" presetID="10" presetClass="entr" presetSubtype="0" fill="hold" nodeType="withEffect">
                                  <p:stCondLst>
                                    <p:cond delay="100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par>
                                <p:cTn id="23" presetID="10" presetClass="entr" presetSubtype="0" fill="hold" nodeType="withEffect">
                                  <p:stCondLst>
                                    <p:cond delay="120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nodeType="withEffect">
                                  <p:stCondLst>
                                    <p:cond delay="140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nodeType="withEffect">
                                  <p:stCondLst>
                                    <p:cond delay="160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par>
                                <p:cTn id="32" presetID="10" presetClass="entr" presetSubtype="0" fill="hold" nodeType="withEffect">
                                  <p:stCondLst>
                                    <p:cond delay="1800"/>
                                  </p:stCondLst>
                                  <p:childTnLst>
                                    <p:set>
                                      <p:cBhvr>
                                        <p:cTn id="33" dur="1" fill="hold">
                                          <p:stCondLst>
                                            <p:cond delay="0"/>
                                          </p:stCondLst>
                                        </p:cTn>
                                        <p:tgtEl>
                                          <p:spTgt spid="21"/>
                                        </p:tgtEl>
                                        <p:attrNameLst>
                                          <p:attrName>style.visibility</p:attrName>
                                        </p:attrNameLst>
                                      </p:cBhvr>
                                      <p:to>
                                        <p:strVal val="visible"/>
                                      </p:to>
                                    </p:set>
                                    <p:animEffect transition="in" filter="fade">
                                      <p:cBhvr>
                                        <p:cTn id="34" dur="500"/>
                                        <p:tgtEl>
                                          <p:spTgt spid="21"/>
                                        </p:tgtEl>
                                      </p:cBhvr>
                                    </p:animEffect>
                                  </p:childTnLst>
                                </p:cTn>
                              </p:par>
                              <p:par>
                                <p:cTn id="35" presetID="10" presetClass="entr" presetSubtype="0" fill="hold" nodeType="withEffect">
                                  <p:stCondLst>
                                    <p:cond delay="200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220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par>
                                <p:cTn id="41" presetID="10" presetClass="entr" presetSubtype="0" fill="hold" nodeType="withEffect">
                                  <p:stCondLst>
                                    <p:cond delay="2400"/>
                                  </p:stCondLst>
                                  <p:childTnLst>
                                    <p:set>
                                      <p:cBhvr>
                                        <p:cTn id="42" dur="1" fill="hold">
                                          <p:stCondLst>
                                            <p:cond delay="0"/>
                                          </p:stCondLst>
                                        </p:cTn>
                                        <p:tgtEl>
                                          <p:spTgt spid="24"/>
                                        </p:tgtEl>
                                        <p:attrNameLst>
                                          <p:attrName>style.visibility</p:attrName>
                                        </p:attrNameLst>
                                      </p:cBhvr>
                                      <p:to>
                                        <p:strVal val="visible"/>
                                      </p:to>
                                    </p:set>
                                    <p:animEffect transition="in" filter="fade">
                                      <p:cBhvr>
                                        <p:cTn id="43" dur="500"/>
                                        <p:tgtEl>
                                          <p:spTgt spid="24"/>
                                        </p:tgtEl>
                                      </p:cBhvr>
                                    </p:animEffect>
                                  </p:childTnLst>
                                </p:cTn>
                              </p:par>
                              <p:par>
                                <p:cTn id="44" presetID="10" presetClass="entr" presetSubtype="0" fill="hold" nodeType="withEffect">
                                  <p:stCondLst>
                                    <p:cond delay="260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par>
                                <p:cTn id="47" presetID="10" presetClass="entr" presetSubtype="0" fill="hold" nodeType="withEffect">
                                  <p:stCondLst>
                                    <p:cond delay="280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par>
                                <p:cTn id="50" presetID="10" presetClass="entr" presetSubtype="0" fill="hold" nodeType="withEffect">
                                  <p:stCondLst>
                                    <p:cond delay="3000"/>
                                  </p:stCondLst>
                                  <p:childTnLst>
                                    <p:set>
                                      <p:cBhvr>
                                        <p:cTn id="51" dur="1" fill="hold">
                                          <p:stCondLst>
                                            <p:cond delay="0"/>
                                          </p:stCondLst>
                                        </p:cTn>
                                        <p:tgtEl>
                                          <p:spTgt spid="27"/>
                                        </p:tgtEl>
                                        <p:attrNameLst>
                                          <p:attrName>style.visibility</p:attrName>
                                        </p:attrNameLst>
                                      </p:cBhvr>
                                      <p:to>
                                        <p:strVal val="visible"/>
                                      </p:to>
                                    </p:set>
                                    <p:animEffect transition="in" filter="fade">
                                      <p:cBhvr>
                                        <p:cTn id="52" dur="500"/>
                                        <p:tgtEl>
                                          <p:spTgt spid="27"/>
                                        </p:tgtEl>
                                      </p:cBhvr>
                                    </p:animEffect>
                                  </p:childTnLst>
                                </p:cTn>
                              </p:par>
                              <p:par>
                                <p:cTn id="53" presetID="10" presetClass="entr" presetSubtype="0" fill="hold" nodeType="withEffect">
                                  <p:stCondLst>
                                    <p:cond delay="3200"/>
                                  </p:stCondLst>
                                  <p:childTnLst>
                                    <p:set>
                                      <p:cBhvr>
                                        <p:cTn id="54" dur="1" fill="hold">
                                          <p:stCondLst>
                                            <p:cond delay="0"/>
                                          </p:stCondLst>
                                        </p:cTn>
                                        <p:tgtEl>
                                          <p:spTgt spid="28"/>
                                        </p:tgtEl>
                                        <p:attrNameLst>
                                          <p:attrName>style.visibility</p:attrName>
                                        </p:attrNameLst>
                                      </p:cBhvr>
                                      <p:to>
                                        <p:strVal val="visible"/>
                                      </p:to>
                                    </p:set>
                                    <p:animEffect transition="in" filter="fade">
                                      <p:cBhvr>
                                        <p:cTn id="55" dur="500"/>
                                        <p:tgtEl>
                                          <p:spTgt spid="28"/>
                                        </p:tgtEl>
                                      </p:cBhvr>
                                    </p:animEffect>
                                  </p:childTnLst>
                                </p:cTn>
                              </p:par>
                              <p:par>
                                <p:cTn id="56" presetID="10" presetClass="entr" presetSubtype="0" fill="hold" nodeType="withEffect">
                                  <p:stCondLst>
                                    <p:cond delay="3400"/>
                                  </p:stCondLst>
                                  <p:childTnLst>
                                    <p:set>
                                      <p:cBhvr>
                                        <p:cTn id="57" dur="1" fill="hold">
                                          <p:stCondLst>
                                            <p:cond delay="0"/>
                                          </p:stCondLst>
                                        </p:cTn>
                                        <p:tgtEl>
                                          <p:spTgt spid="29"/>
                                        </p:tgtEl>
                                        <p:attrNameLst>
                                          <p:attrName>style.visibility</p:attrName>
                                        </p:attrNameLst>
                                      </p:cBhvr>
                                      <p:to>
                                        <p:strVal val="visible"/>
                                      </p:to>
                                    </p:set>
                                    <p:animEffect transition="in" filter="fade">
                                      <p:cBhvr>
                                        <p:cTn id="58" dur="500"/>
                                        <p:tgtEl>
                                          <p:spTgt spid="29"/>
                                        </p:tgtEl>
                                      </p:cBhvr>
                                    </p:animEffect>
                                  </p:childTnLst>
                                </p:cTn>
                              </p:par>
                              <p:par>
                                <p:cTn id="59" presetID="10" presetClass="entr" presetSubtype="0" fill="hold" nodeType="withEffect">
                                  <p:stCondLst>
                                    <p:cond delay="3600"/>
                                  </p:stCondLst>
                                  <p:childTnLst>
                                    <p:set>
                                      <p:cBhvr>
                                        <p:cTn id="60" dur="1" fill="hold">
                                          <p:stCondLst>
                                            <p:cond delay="0"/>
                                          </p:stCondLst>
                                        </p:cTn>
                                        <p:tgtEl>
                                          <p:spTgt spid="30"/>
                                        </p:tgtEl>
                                        <p:attrNameLst>
                                          <p:attrName>style.visibility</p:attrName>
                                        </p:attrNameLst>
                                      </p:cBhvr>
                                      <p:to>
                                        <p:strVal val="visible"/>
                                      </p:to>
                                    </p:set>
                                    <p:animEffect transition="in" filter="fade">
                                      <p:cBhvr>
                                        <p:cTn id="61" dur="500"/>
                                        <p:tgtEl>
                                          <p:spTgt spid="30"/>
                                        </p:tgtEl>
                                      </p:cBhvr>
                                    </p:animEffect>
                                  </p:childTnLst>
                                </p:cTn>
                              </p:par>
                              <p:par>
                                <p:cTn id="62" presetID="10" presetClass="entr" presetSubtype="0" fill="hold" nodeType="withEffect">
                                  <p:stCondLst>
                                    <p:cond delay="3800"/>
                                  </p:stCondLst>
                                  <p:childTnLst>
                                    <p:set>
                                      <p:cBhvr>
                                        <p:cTn id="63" dur="1" fill="hold">
                                          <p:stCondLst>
                                            <p:cond delay="0"/>
                                          </p:stCondLst>
                                        </p:cTn>
                                        <p:tgtEl>
                                          <p:spTgt spid="31"/>
                                        </p:tgtEl>
                                        <p:attrNameLst>
                                          <p:attrName>style.visibility</p:attrName>
                                        </p:attrNameLst>
                                      </p:cBhvr>
                                      <p:to>
                                        <p:strVal val="visible"/>
                                      </p:to>
                                    </p:set>
                                    <p:animEffect transition="in" filter="fade">
                                      <p:cBhvr>
                                        <p:cTn id="64" dur="500"/>
                                        <p:tgtEl>
                                          <p:spTgt spid="31"/>
                                        </p:tgtEl>
                                      </p:cBhvr>
                                    </p:animEffect>
                                  </p:childTnLst>
                                </p:cTn>
                              </p:par>
                              <p:par>
                                <p:cTn id="65" presetID="10" presetClass="entr" presetSubtype="0" fill="hold" nodeType="withEffect">
                                  <p:stCondLst>
                                    <p:cond delay="4000"/>
                                  </p:stCondLst>
                                  <p:childTnLst>
                                    <p:set>
                                      <p:cBhvr>
                                        <p:cTn id="66" dur="1" fill="hold">
                                          <p:stCondLst>
                                            <p:cond delay="0"/>
                                          </p:stCondLst>
                                        </p:cTn>
                                        <p:tgtEl>
                                          <p:spTgt spid="33"/>
                                        </p:tgtEl>
                                        <p:attrNameLst>
                                          <p:attrName>style.visibility</p:attrName>
                                        </p:attrNameLst>
                                      </p:cBhvr>
                                      <p:to>
                                        <p:strVal val="visible"/>
                                      </p:to>
                                    </p:set>
                                    <p:animEffect transition="in" filter="fade">
                                      <p:cBhvr>
                                        <p:cTn id="67" dur="500"/>
                                        <p:tgtEl>
                                          <p:spTgt spid="33"/>
                                        </p:tgtEl>
                                      </p:cBhvr>
                                    </p:animEffect>
                                  </p:childTnLst>
                                </p:cTn>
                              </p:par>
                              <p:par>
                                <p:cTn id="68" presetID="10" presetClass="entr" presetSubtype="0" fill="hold" nodeType="withEffect">
                                  <p:stCondLst>
                                    <p:cond delay="4200"/>
                                  </p:stCondLst>
                                  <p:childTnLst>
                                    <p:set>
                                      <p:cBhvr>
                                        <p:cTn id="69" dur="1" fill="hold">
                                          <p:stCondLst>
                                            <p:cond delay="0"/>
                                          </p:stCondLst>
                                        </p:cTn>
                                        <p:tgtEl>
                                          <p:spTgt spid="34"/>
                                        </p:tgtEl>
                                        <p:attrNameLst>
                                          <p:attrName>style.visibility</p:attrName>
                                        </p:attrNameLst>
                                      </p:cBhvr>
                                      <p:to>
                                        <p:strVal val="visible"/>
                                      </p:to>
                                    </p:set>
                                    <p:animEffect transition="in" filter="fade">
                                      <p:cBhvr>
                                        <p:cTn id="70" dur="500"/>
                                        <p:tgtEl>
                                          <p:spTgt spid="34"/>
                                        </p:tgtEl>
                                      </p:cBhvr>
                                    </p:animEffect>
                                  </p:childTnLst>
                                </p:cTn>
                              </p:par>
                              <p:par>
                                <p:cTn id="71" presetID="10" presetClass="entr" presetSubtype="0" fill="hold" nodeType="withEffect">
                                  <p:stCondLst>
                                    <p:cond delay="4400"/>
                                  </p:stCondLst>
                                  <p:childTnLst>
                                    <p:set>
                                      <p:cBhvr>
                                        <p:cTn id="72" dur="1" fill="hold">
                                          <p:stCondLst>
                                            <p:cond delay="0"/>
                                          </p:stCondLst>
                                        </p:cTn>
                                        <p:tgtEl>
                                          <p:spTgt spid="35"/>
                                        </p:tgtEl>
                                        <p:attrNameLst>
                                          <p:attrName>style.visibility</p:attrName>
                                        </p:attrNameLst>
                                      </p:cBhvr>
                                      <p:to>
                                        <p:strVal val="visible"/>
                                      </p:to>
                                    </p:set>
                                    <p:animEffect transition="in" filter="fade">
                                      <p:cBhvr>
                                        <p:cTn id="73" dur="500"/>
                                        <p:tgtEl>
                                          <p:spTgt spid="35"/>
                                        </p:tgtEl>
                                      </p:cBhvr>
                                    </p:animEffect>
                                  </p:childTnLst>
                                </p:cTn>
                              </p:par>
                              <p:par>
                                <p:cTn id="74" presetID="10" presetClass="entr" presetSubtype="0" fill="hold" nodeType="withEffect">
                                  <p:stCondLst>
                                    <p:cond delay="4600"/>
                                  </p:stCondLst>
                                  <p:childTnLst>
                                    <p:set>
                                      <p:cBhvr>
                                        <p:cTn id="75" dur="1" fill="hold">
                                          <p:stCondLst>
                                            <p:cond delay="0"/>
                                          </p:stCondLst>
                                        </p:cTn>
                                        <p:tgtEl>
                                          <p:spTgt spid="36"/>
                                        </p:tgtEl>
                                        <p:attrNameLst>
                                          <p:attrName>style.visibility</p:attrName>
                                        </p:attrNameLst>
                                      </p:cBhvr>
                                      <p:to>
                                        <p:strVal val="visible"/>
                                      </p:to>
                                    </p:set>
                                    <p:animEffect transition="in" filter="fade">
                                      <p:cBhvr>
                                        <p:cTn id="76" dur="500"/>
                                        <p:tgtEl>
                                          <p:spTgt spid="36"/>
                                        </p:tgtEl>
                                      </p:cBhvr>
                                    </p:animEffect>
                                  </p:childTnLst>
                                </p:cTn>
                              </p:par>
                              <p:par>
                                <p:cTn id="77" presetID="10" presetClass="entr" presetSubtype="0" fill="hold" nodeType="withEffect">
                                  <p:stCondLst>
                                    <p:cond delay="4800"/>
                                  </p:stCondLst>
                                  <p:childTnLst>
                                    <p:set>
                                      <p:cBhvr>
                                        <p:cTn id="78" dur="1" fill="hold">
                                          <p:stCondLst>
                                            <p:cond delay="0"/>
                                          </p:stCondLst>
                                        </p:cTn>
                                        <p:tgtEl>
                                          <p:spTgt spid="37"/>
                                        </p:tgtEl>
                                        <p:attrNameLst>
                                          <p:attrName>style.visibility</p:attrName>
                                        </p:attrNameLst>
                                      </p:cBhvr>
                                      <p:to>
                                        <p:strVal val="visible"/>
                                      </p:to>
                                    </p:set>
                                    <p:animEffect transition="in" filter="fade">
                                      <p:cBhvr>
                                        <p:cTn id="79" dur="500"/>
                                        <p:tgtEl>
                                          <p:spTgt spid="37"/>
                                        </p:tgtEl>
                                      </p:cBhvr>
                                    </p:animEffect>
                                  </p:childTnLst>
                                </p:cTn>
                              </p:par>
                              <p:par>
                                <p:cTn id="80" presetID="10" presetClass="entr" presetSubtype="0" fill="hold" nodeType="withEffect">
                                  <p:stCondLst>
                                    <p:cond delay="5000"/>
                                  </p:stCondLst>
                                  <p:childTnLst>
                                    <p:set>
                                      <p:cBhvr>
                                        <p:cTn id="81" dur="1" fill="hold">
                                          <p:stCondLst>
                                            <p:cond delay="0"/>
                                          </p:stCondLst>
                                        </p:cTn>
                                        <p:tgtEl>
                                          <p:spTgt spid="38"/>
                                        </p:tgtEl>
                                        <p:attrNameLst>
                                          <p:attrName>style.visibility</p:attrName>
                                        </p:attrNameLst>
                                      </p:cBhvr>
                                      <p:to>
                                        <p:strVal val="visible"/>
                                      </p:to>
                                    </p:set>
                                    <p:animEffect transition="in" filter="fade">
                                      <p:cBhvr>
                                        <p:cTn id="82" dur="500"/>
                                        <p:tgtEl>
                                          <p:spTgt spid="38"/>
                                        </p:tgtEl>
                                      </p:cBhvr>
                                    </p:animEffect>
                                  </p:childTnLst>
                                </p:cTn>
                              </p:par>
                              <p:par>
                                <p:cTn id="83" presetID="10" presetClass="entr" presetSubtype="0" fill="hold" nodeType="withEffect">
                                  <p:stCondLst>
                                    <p:cond delay="5200"/>
                                  </p:stCondLst>
                                  <p:childTnLst>
                                    <p:set>
                                      <p:cBhvr>
                                        <p:cTn id="84" dur="1" fill="hold">
                                          <p:stCondLst>
                                            <p:cond delay="0"/>
                                          </p:stCondLst>
                                        </p:cTn>
                                        <p:tgtEl>
                                          <p:spTgt spid="39"/>
                                        </p:tgtEl>
                                        <p:attrNameLst>
                                          <p:attrName>style.visibility</p:attrName>
                                        </p:attrNameLst>
                                      </p:cBhvr>
                                      <p:to>
                                        <p:strVal val="visible"/>
                                      </p:to>
                                    </p:set>
                                    <p:animEffect transition="in" filter="fade">
                                      <p:cBhvr>
                                        <p:cTn id="85" dur="500"/>
                                        <p:tgtEl>
                                          <p:spTgt spid="39"/>
                                        </p:tgtEl>
                                      </p:cBhvr>
                                    </p:animEffect>
                                  </p:childTnLst>
                                </p:cTn>
                              </p:par>
                              <p:par>
                                <p:cTn id="86" presetID="10" presetClass="entr" presetSubtype="0" fill="hold" nodeType="withEffect">
                                  <p:stCondLst>
                                    <p:cond delay="5400"/>
                                  </p:stCondLst>
                                  <p:childTnLst>
                                    <p:set>
                                      <p:cBhvr>
                                        <p:cTn id="87" dur="1" fill="hold">
                                          <p:stCondLst>
                                            <p:cond delay="0"/>
                                          </p:stCondLst>
                                        </p:cTn>
                                        <p:tgtEl>
                                          <p:spTgt spid="40"/>
                                        </p:tgtEl>
                                        <p:attrNameLst>
                                          <p:attrName>style.visibility</p:attrName>
                                        </p:attrNameLst>
                                      </p:cBhvr>
                                      <p:to>
                                        <p:strVal val="visible"/>
                                      </p:to>
                                    </p:set>
                                    <p:animEffect transition="in" filter="fade">
                                      <p:cBhvr>
                                        <p:cTn id="88" dur="500"/>
                                        <p:tgtEl>
                                          <p:spTgt spid="40"/>
                                        </p:tgtEl>
                                      </p:cBhvr>
                                    </p:animEffect>
                                  </p:childTnLst>
                                </p:cTn>
                              </p:par>
                              <p:par>
                                <p:cTn id="89" presetID="10" presetClass="entr" presetSubtype="0" fill="hold" nodeType="withEffect">
                                  <p:stCondLst>
                                    <p:cond delay="5600"/>
                                  </p:stCondLst>
                                  <p:childTnLst>
                                    <p:set>
                                      <p:cBhvr>
                                        <p:cTn id="90" dur="1" fill="hold">
                                          <p:stCondLst>
                                            <p:cond delay="0"/>
                                          </p:stCondLst>
                                        </p:cTn>
                                        <p:tgtEl>
                                          <p:spTgt spid="41"/>
                                        </p:tgtEl>
                                        <p:attrNameLst>
                                          <p:attrName>style.visibility</p:attrName>
                                        </p:attrNameLst>
                                      </p:cBhvr>
                                      <p:to>
                                        <p:strVal val="visible"/>
                                      </p:to>
                                    </p:set>
                                    <p:animEffect transition="in" filter="fade">
                                      <p:cBhvr>
                                        <p:cTn id="91" dur="500"/>
                                        <p:tgtEl>
                                          <p:spTgt spid="41"/>
                                        </p:tgtEl>
                                      </p:cBhvr>
                                    </p:animEffect>
                                  </p:childTnLst>
                                </p:cTn>
                              </p:par>
                              <p:par>
                                <p:cTn id="92" presetID="10" presetClass="entr" presetSubtype="0" fill="hold" nodeType="withEffect">
                                  <p:stCondLst>
                                    <p:cond delay="6000"/>
                                  </p:stCondLst>
                                  <p:childTnLst>
                                    <p:set>
                                      <p:cBhvr>
                                        <p:cTn id="93" dur="1" fill="hold">
                                          <p:stCondLst>
                                            <p:cond delay="0"/>
                                          </p:stCondLst>
                                        </p:cTn>
                                        <p:tgtEl>
                                          <p:spTgt spid="42"/>
                                        </p:tgtEl>
                                        <p:attrNameLst>
                                          <p:attrName>style.visibility</p:attrName>
                                        </p:attrNameLst>
                                      </p:cBhvr>
                                      <p:to>
                                        <p:strVal val="visible"/>
                                      </p:to>
                                    </p:set>
                                    <p:animEffect transition="in" filter="fade">
                                      <p:cBhvr>
                                        <p:cTn id="94" dur="500"/>
                                        <p:tgtEl>
                                          <p:spTgt spid="42"/>
                                        </p:tgtEl>
                                      </p:cBhvr>
                                    </p:animEffect>
                                  </p:childTnLst>
                                </p:cTn>
                              </p:par>
                              <p:par>
                                <p:cTn id="95" presetID="10" presetClass="entr" presetSubtype="0" fill="hold" nodeType="withEffect">
                                  <p:stCondLst>
                                    <p:cond delay="6200"/>
                                  </p:stCondLst>
                                  <p:childTnLst>
                                    <p:set>
                                      <p:cBhvr>
                                        <p:cTn id="96" dur="1" fill="hold">
                                          <p:stCondLst>
                                            <p:cond delay="0"/>
                                          </p:stCondLst>
                                        </p:cTn>
                                        <p:tgtEl>
                                          <p:spTgt spid="54"/>
                                        </p:tgtEl>
                                        <p:attrNameLst>
                                          <p:attrName>style.visibility</p:attrName>
                                        </p:attrNameLst>
                                      </p:cBhvr>
                                      <p:to>
                                        <p:strVal val="visible"/>
                                      </p:to>
                                    </p:set>
                                    <p:animEffect transition="in" filter="fade">
                                      <p:cBhvr>
                                        <p:cTn id="97" dur="500"/>
                                        <p:tgtEl>
                                          <p:spTgt spid="54"/>
                                        </p:tgtEl>
                                      </p:cBhvr>
                                    </p:animEffect>
                                  </p:childTnLst>
                                </p:cTn>
                              </p:par>
                              <p:par>
                                <p:cTn id="98" presetID="10" presetClass="entr" presetSubtype="0" fill="hold" nodeType="withEffect">
                                  <p:stCondLst>
                                    <p:cond delay="6400"/>
                                  </p:stCondLst>
                                  <p:childTnLst>
                                    <p:set>
                                      <p:cBhvr>
                                        <p:cTn id="99" dur="1" fill="hold">
                                          <p:stCondLst>
                                            <p:cond delay="0"/>
                                          </p:stCondLst>
                                        </p:cTn>
                                        <p:tgtEl>
                                          <p:spTgt spid="56"/>
                                        </p:tgtEl>
                                        <p:attrNameLst>
                                          <p:attrName>style.visibility</p:attrName>
                                        </p:attrNameLst>
                                      </p:cBhvr>
                                      <p:to>
                                        <p:strVal val="visible"/>
                                      </p:to>
                                    </p:set>
                                    <p:animEffect transition="in" filter="fade">
                                      <p:cBhvr>
                                        <p:cTn id="100" dur="500"/>
                                        <p:tgtEl>
                                          <p:spTgt spid="56"/>
                                        </p:tgtEl>
                                      </p:cBhvr>
                                    </p:animEffect>
                                  </p:childTnLst>
                                </p:cTn>
                              </p:par>
                              <p:par>
                                <p:cTn id="101" presetID="10" presetClass="entr" presetSubtype="0" fill="hold" nodeType="withEffect">
                                  <p:stCondLst>
                                    <p:cond delay="6600"/>
                                  </p:stCondLst>
                                  <p:childTnLst>
                                    <p:set>
                                      <p:cBhvr>
                                        <p:cTn id="102" dur="1" fill="hold">
                                          <p:stCondLst>
                                            <p:cond delay="0"/>
                                          </p:stCondLst>
                                        </p:cTn>
                                        <p:tgtEl>
                                          <p:spTgt spid="57"/>
                                        </p:tgtEl>
                                        <p:attrNameLst>
                                          <p:attrName>style.visibility</p:attrName>
                                        </p:attrNameLst>
                                      </p:cBhvr>
                                      <p:to>
                                        <p:strVal val="visible"/>
                                      </p:to>
                                    </p:set>
                                    <p:animEffect transition="in" filter="fade">
                                      <p:cBhvr>
                                        <p:cTn id="103" dur="500"/>
                                        <p:tgtEl>
                                          <p:spTgt spid="57"/>
                                        </p:tgtEl>
                                      </p:cBhvr>
                                    </p:animEffect>
                                  </p:childTnLst>
                                </p:cTn>
                              </p:par>
                              <p:par>
                                <p:cTn id="104" presetID="10" presetClass="entr" presetSubtype="0" fill="hold" nodeType="withEffect">
                                  <p:stCondLst>
                                    <p:cond delay="5800"/>
                                  </p:stCondLst>
                                  <p:childTnLst>
                                    <p:set>
                                      <p:cBhvr>
                                        <p:cTn id="105" dur="1" fill="hold">
                                          <p:stCondLst>
                                            <p:cond delay="0"/>
                                          </p:stCondLst>
                                        </p:cTn>
                                        <p:tgtEl>
                                          <p:spTgt spid="58"/>
                                        </p:tgtEl>
                                        <p:attrNameLst>
                                          <p:attrName>style.visibility</p:attrName>
                                        </p:attrNameLst>
                                      </p:cBhvr>
                                      <p:to>
                                        <p:strVal val="visible"/>
                                      </p:to>
                                    </p:set>
                                    <p:animEffect transition="in" filter="fade">
                                      <p:cBhvr>
                                        <p:cTn id="106" dur="500"/>
                                        <p:tgtEl>
                                          <p:spTgt spid="58"/>
                                        </p:tgtEl>
                                      </p:cBhvr>
                                    </p:animEffect>
                                  </p:childTnLst>
                                </p:cTn>
                              </p:par>
                              <p:par>
                                <p:cTn id="107" presetID="10" presetClass="entr" presetSubtype="0" fill="hold" nodeType="withEffect">
                                  <p:stCondLst>
                                    <p:cond delay="250"/>
                                  </p:stCondLst>
                                  <p:childTnLst>
                                    <p:set>
                                      <p:cBhvr>
                                        <p:cTn id="108" dur="1" fill="hold">
                                          <p:stCondLst>
                                            <p:cond delay="0"/>
                                          </p:stCondLst>
                                        </p:cTn>
                                        <p:tgtEl>
                                          <p:spTgt spid="6"/>
                                        </p:tgtEl>
                                        <p:attrNameLst>
                                          <p:attrName>style.visibility</p:attrName>
                                        </p:attrNameLst>
                                      </p:cBhvr>
                                      <p:to>
                                        <p:strVal val="visible"/>
                                      </p:to>
                                    </p:set>
                                    <p:animEffect transition="in" filter="fade">
                                      <p:cBhvr>
                                        <p:cTn id="109" dur="500"/>
                                        <p:tgtEl>
                                          <p:spTgt spid="6"/>
                                        </p:tgtEl>
                                      </p:cBhvr>
                                    </p:animEffect>
                                  </p:childTnLst>
                                </p:cTn>
                              </p:par>
                              <p:par>
                                <p:cTn id="110" presetID="10" presetClass="entr" presetSubtype="0" fill="hold" nodeType="withEffect">
                                  <p:stCondLst>
                                    <p:cond delay="250"/>
                                  </p:stCondLst>
                                  <p:childTnLst>
                                    <p:set>
                                      <p:cBhvr>
                                        <p:cTn id="111" dur="1" fill="hold">
                                          <p:stCondLst>
                                            <p:cond delay="0"/>
                                          </p:stCondLst>
                                        </p:cTn>
                                        <p:tgtEl>
                                          <p:spTgt spid="32"/>
                                        </p:tgtEl>
                                        <p:attrNameLst>
                                          <p:attrName>style.visibility</p:attrName>
                                        </p:attrNameLst>
                                      </p:cBhvr>
                                      <p:to>
                                        <p:strVal val="visible"/>
                                      </p:to>
                                    </p:set>
                                    <p:animEffect transition="in" filter="fade">
                                      <p:cBhvr>
                                        <p:cTn id="11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135085" cy="1354217"/>
          </a:xfrm>
          <a:prstGeom prst="rect">
            <a:avLst/>
          </a:prstGeom>
          <a:noFill/>
        </p:spPr>
        <p:txBody>
          <a:bodyPr wrap="square" rtlCol="0">
            <a:spAutoFit/>
          </a:bodyPr>
          <a:lstStyle/>
          <a:p>
            <a:pPr>
              <a:lnSpc>
                <a:spcPct val="150000"/>
              </a:lnSpc>
            </a:pPr>
            <a:r>
              <a:rPr lang="es-ES" sz="3200" dirty="0"/>
              <a:t>INTRODUCCIÓN</a:t>
            </a:r>
          </a:p>
          <a:p>
            <a:endParaRPr lang="es-ES" sz="1600" dirty="0"/>
          </a:p>
          <a:p>
            <a:pPr marL="285750" indent="-285750">
              <a:buFont typeface="Wingdings" panose="05000000000000000000" pitchFamily="2" charset="2"/>
              <a:buChar char="§"/>
            </a:pPr>
            <a:r>
              <a:rPr lang="es-ES" dirty="0"/>
              <a:t>CONCEPTOS BÁSICOS</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6" y="1141274"/>
            <a:ext cx="10258232" cy="2031325"/>
          </a:xfrm>
          <a:prstGeom prst="rect">
            <a:avLst/>
          </a:prstGeom>
          <a:noFill/>
        </p:spPr>
        <p:txBody>
          <a:bodyPr wrap="square" rtlCol="0">
            <a:spAutoFit/>
          </a:bodyPr>
          <a:lstStyle/>
          <a:p>
            <a:pPr>
              <a:lnSpc>
                <a:spcPct val="150000"/>
              </a:lnSpc>
            </a:pPr>
            <a:endParaRPr lang="es-ES" dirty="0"/>
          </a:p>
          <a:p>
            <a:pPr>
              <a:lnSpc>
                <a:spcPct val="150000"/>
              </a:lnSpc>
            </a:pPr>
            <a:r>
              <a:rPr lang="es-ES" b="1" u="sng" dirty="0"/>
              <a:t>Efectos sobre la Salud humana</a:t>
            </a:r>
            <a:endParaRPr lang="es-ES" u="sng" dirty="0"/>
          </a:p>
          <a:p>
            <a:pPr algn="just"/>
            <a:r>
              <a:rPr lang="es-ES" dirty="0"/>
              <a:t>La inhalación es la principal forma de exposición humana a los aerosoles porque pueden alcanzar el sistema respiratorio y cardiovascular y producir daños en células u órganos. El tamaño de las partículas en suspensión (PM10 y PM2,5) es fundamental para determinar los efectos que puedan tener sobre la salud humana. </a:t>
            </a:r>
          </a:p>
        </p:txBody>
      </p:sp>
      <p:sp>
        <p:nvSpPr>
          <p:cNvPr id="7" name="Marcador de número de diapositiva 1">
            <a:extLst>
              <a:ext uri="{FF2B5EF4-FFF2-40B4-BE49-F238E27FC236}">
                <a16:creationId xmlns:a16="http://schemas.microsoft.com/office/drawing/2014/main" id="{DA7EB2A7-1AAD-B247-35A3-CC66CD858479}"/>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a:t>
            </a:fld>
            <a:endParaRPr lang="en-US" sz="1600" dirty="0">
              <a:solidFill>
                <a:schemeClr val="tx1"/>
              </a:solidFill>
            </a:endParaRPr>
          </a:p>
        </p:txBody>
      </p:sp>
      <p:sp>
        <p:nvSpPr>
          <p:cNvPr id="8" name="CuadroTexto 7">
            <a:extLst>
              <a:ext uri="{FF2B5EF4-FFF2-40B4-BE49-F238E27FC236}">
                <a16:creationId xmlns:a16="http://schemas.microsoft.com/office/drawing/2014/main" id="{582C3627-8F0F-4E7A-AA2D-832E09260B32}"/>
              </a:ext>
            </a:extLst>
          </p:cNvPr>
          <p:cNvSpPr txBox="1"/>
          <p:nvPr/>
        </p:nvSpPr>
        <p:spPr>
          <a:xfrm>
            <a:off x="541176" y="3592362"/>
            <a:ext cx="3220810" cy="1338828"/>
          </a:xfrm>
          <a:prstGeom prst="rect">
            <a:avLst/>
          </a:prstGeom>
          <a:noFill/>
        </p:spPr>
        <p:txBody>
          <a:bodyPr wrap="square" rtlCol="0">
            <a:spAutoFit/>
          </a:bodyPr>
          <a:lstStyle/>
          <a:p>
            <a:pPr algn="just">
              <a:lnSpc>
                <a:spcPct val="150000"/>
              </a:lnSpc>
            </a:pPr>
            <a:r>
              <a:rPr lang="es-ES" b="1" u="sng" dirty="0"/>
              <a:t>Efectos sobre el Clima terrestre</a:t>
            </a:r>
            <a:endParaRPr lang="es-ES" u="sng" dirty="0"/>
          </a:p>
          <a:p>
            <a:pPr algn="just"/>
            <a:r>
              <a:rPr lang="es-ES" dirty="0"/>
              <a:t>Cambios en el balance radiativo terrestre (ERF) por dispersión y absorción de la radiación solar</a:t>
            </a:r>
          </a:p>
        </p:txBody>
      </p:sp>
      <p:pic>
        <p:nvPicPr>
          <p:cNvPr id="9" name="Imagen 8">
            <a:extLst>
              <a:ext uri="{FF2B5EF4-FFF2-40B4-BE49-F238E27FC236}">
                <a16:creationId xmlns:a16="http://schemas.microsoft.com/office/drawing/2014/main" id="{2FFFA6C1-B63C-4FA1-8BA9-20C8F8D0CBEA}"/>
              </a:ext>
            </a:extLst>
          </p:cNvPr>
          <p:cNvPicPr>
            <a:picLocks noChangeAspect="1"/>
          </p:cNvPicPr>
          <p:nvPr/>
        </p:nvPicPr>
        <p:blipFill rotWithShape="1">
          <a:blip r:embed="rId2"/>
          <a:srcRect l="10658" t="18245" r="15657" b="13217"/>
          <a:stretch/>
        </p:blipFill>
        <p:spPr bwMode="auto">
          <a:xfrm>
            <a:off x="4179586" y="3332748"/>
            <a:ext cx="6737757" cy="3525252"/>
          </a:xfrm>
          <a:prstGeom prst="rect">
            <a:avLst/>
          </a:prstGeom>
          <a:ln>
            <a:noFill/>
          </a:ln>
          <a:extLst>
            <a:ext uri="{53640926-AAD7-44D8-BBD7-CCE9431645EC}">
              <a14:shadowObscured xmlns:a14="http://schemas.microsoft.com/office/drawing/2010/main"/>
            </a:ext>
          </a:extLst>
        </p:spPr>
      </p:pic>
      <p:sp>
        <p:nvSpPr>
          <p:cNvPr id="10" name="CuadroTexto 9">
            <a:extLst>
              <a:ext uri="{FF2B5EF4-FFF2-40B4-BE49-F238E27FC236}">
                <a16:creationId xmlns:a16="http://schemas.microsoft.com/office/drawing/2014/main" id="{45733D98-69AF-4AF3-AF41-D808E60D6BD2}"/>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172D2FF1-9F29-4F1E-84E4-CA0D3A5D4F5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5882FCA0-F4AA-4E46-95D9-D5CBBCAA3B5B}"/>
              </a:ext>
            </a:extLst>
          </p:cNvPr>
          <p:cNvSpPr txBox="1"/>
          <p:nvPr/>
        </p:nvSpPr>
        <p:spPr>
          <a:xfrm>
            <a:off x="604212" y="5648325"/>
            <a:ext cx="3430439" cy="923330"/>
          </a:xfrm>
          <a:custGeom>
            <a:avLst/>
            <a:gdLst>
              <a:gd name="connsiteX0" fmla="*/ 0 w 3430439"/>
              <a:gd name="connsiteY0" fmla="*/ 0 h 923330"/>
              <a:gd name="connsiteX1" fmla="*/ 468827 w 3430439"/>
              <a:gd name="connsiteY1" fmla="*/ 0 h 923330"/>
              <a:gd name="connsiteX2" fmla="*/ 971958 w 3430439"/>
              <a:gd name="connsiteY2" fmla="*/ 0 h 923330"/>
              <a:gd name="connsiteX3" fmla="*/ 1578002 w 3430439"/>
              <a:gd name="connsiteY3" fmla="*/ 0 h 923330"/>
              <a:gd name="connsiteX4" fmla="*/ 2184046 w 3430439"/>
              <a:gd name="connsiteY4" fmla="*/ 0 h 923330"/>
              <a:gd name="connsiteX5" fmla="*/ 2687177 w 3430439"/>
              <a:gd name="connsiteY5" fmla="*/ 0 h 923330"/>
              <a:gd name="connsiteX6" fmla="*/ 3430439 w 3430439"/>
              <a:gd name="connsiteY6" fmla="*/ 0 h 923330"/>
              <a:gd name="connsiteX7" fmla="*/ 3430439 w 3430439"/>
              <a:gd name="connsiteY7" fmla="*/ 443198 h 923330"/>
              <a:gd name="connsiteX8" fmla="*/ 3430439 w 3430439"/>
              <a:gd name="connsiteY8" fmla="*/ 923330 h 923330"/>
              <a:gd name="connsiteX9" fmla="*/ 2961612 w 3430439"/>
              <a:gd name="connsiteY9" fmla="*/ 923330 h 923330"/>
              <a:gd name="connsiteX10" fmla="*/ 2424177 w 3430439"/>
              <a:gd name="connsiteY10" fmla="*/ 923330 h 923330"/>
              <a:gd name="connsiteX11" fmla="*/ 1818133 w 3430439"/>
              <a:gd name="connsiteY11" fmla="*/ 923330 h 923330"/>
              <a:gd name="connsiteX12" fmla="*/ 1246393 w 3430439"/>
              <a:gd name="connsiteY12" fmla="*/ 923330 h 923330"/>
              <a:gd name="connsiteX13" fmla="*/ 743262 w 3430439"/>
              <a:gd name="connsiteY13" fmla="*/ 923330 h 923330"/>
              <a:gd name="connsiteX14" fmla="*/ 0 w 3430439"/>
              <a:gd name="connsiteY14" fmla="*/ 923330 h 923330"/>
              <a:gd name="connsiteX15" fmla="*/ 0 w 3430439"/>
              <a:gd name="connsiteY15" fmla="*/ 489365 h 923330"/>
              <a:gd name="connsiteX16" fmla="*/ 0 w 3430439"/>
              <a:gd name="connsiteY16" fmla="*/ 0 h 923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430439" h="923330" fill="none" extrusionOk="0">
                <a:moveTo>
                  <a:pt x="0" y="0"/>
                </a:moveTo>
                <a:cubicBezTo>
                  <a:pt x="179868" y="-21323"/>
                  <a:pt x="246719" y="22433"/>
                  <a:pt x="468827" y="0"/>
                </a:cubicBezTo>
                <a:cubicBezTo>
                  <a:pt x="690935" y="-22433"/>
                  <a:pt x="746680" y="7430"/>
                  <a:pt x="971958" y="0"/>
                </a:cubicBezTo>
                <a:cubicBezTo>
                  <a:pt x="1197236" y="-7430"/>
                  <a:pt x="1408898" y="1473"/>
                  <a:pt x="1578002" y="0"/>
                </a:cubicBezTo>
                <a:cubicBezTo>
                  <a:pt x="1747106" y="-1473"/>
                  <a:pt x="1995627" y="26225"/>
                  <a:pt x="2184046" y="0"/>
                </a:cubicBezTo>
                <a:cubicBezTo>
                  <a:pt x="2372465" y="-26225"/>
                  <a:pt x="2517736" y="24476"/>
                  <a:pt x="2687177" y="0"/>
                </a:cubicBezTo>
                <a:cubicBezTo>
                  <a:pt x="2856618" y="-24476"/>
                  <a:pt x="3107919" y="84553"/>
                  <a:pt x="3430439" y="0"/>
                </a:cubicBezTo>
                <a:cubicBezTo>
                  <a:pt x="3474204" y="112929"/>
                  <a:pt x="3412976" y="267970"/>
                  <a:pt x="3430439" y="443198"/>
                </a:cubicBezTo>
                <a:cubicBezTo>
                  <a:pt x="3447902" y="618426"/>
                  <a:pt x="3428506" y="821482"/>
                  <a:pt x="3430439" y="923330"/>
                </a:cubicBezTo>
                <a:cubicBezTo>
                  <a:pt x="3295294" y="930266"/>
                  <a:pt x="3111780" y="897337"/>
                  <a:pt x="2961612" y="923330"/>
                </a:cubicBezTo>
                <a:cubicBezTo>
                  <a:pt x="2811444" y="949323"/>
                  <a:pt x="2611292" y="863235"/>
                  <a:pt x="2424177" y="923330"/>
                </a:cubicBezTo>
                <a:cubicBezTo>
                  <a:pt x="2237063" y="983425"/>
                  <a:pt x="1969226" y="910318"/>
                  <a:pt x="1818133" y="923330"/>
                </a:cubicBezTo>
                <a:cubicBezTo>
                  <a:pt x="1667040" y="936342"/>
                  <a:pt x="1363662" y="904702"/>
                  <a:pt x="1246393" y="923330"/>
                </a:cubicBezTo>
                <a:cubicBezTo>
                  <a:pt x="1129124" y="941958"/>
                  <a:pt x="892164" y="919548"/>
                  <a:pt x="743262" y="923330"/>
                </a:cubicBezTo>
                <a:cubicBezTo>
                  <a:pt x="594360" y="927112"/>
                  <a:pt x="247294" y="919997"/>
                  <a:pt x="0" y="923330"/>
                </a:cubicBezTo>
                <a:cubicBezTo>
                  <a:pt x="-42208" y="738842"/>
                  <a:pt x="849" y="671707"/>
                  <a:pt x="0" y="489365"/>
                </a:cubicBezTo>
                <a:cubicBezTo>
                  <a:pt x="-849" y="307024"/>
                  <a:pt x="21472" y="165842"/>
                  <a:pt x="0" y="0"/>
                </a:cubicBezTo>
                <a:close/>
              </a:path>
              <a:path w="3430439" h="923330" stroke="0" extrusionOk="0">
                <a:moveTo>
                  <a:pt x="0" y="0"/>
                </a:moveTo>
                <a:cubicBezTo>
                  <a:pt x="252448" y="-66347"/>
                  <a:pt x="404140" y="6774"/>
                  <a:pt x="606044" y="0"/>
                </a:cubicBezTo>
                <a:cubicBezTo>
                  <a:pt x="807948" y="-6774"/>
                  <a:pt x="1008998" y="14376"/>
                  <a:pt x="1212088" y="0"/>
                </a:cubicBezTo>
                <a:cubicBezTo>
                  <a:pt x="1415178" y="-14376"/>
                  <a:pt x="1503133" y="35762"/>
                  <a:pt x="1783828" y="0"/>
                </a:cubicBezTo>
                <a:cubicBezTo>
                  <a:pt x="2064523" y="-35762"/>
                  <a:pt x="2163863" y="11373"/>
                  <a:pt x="2321264" y="0"/>
                </a:cubicBezTo>
                <a:cubicBezTo>
                  <a:pt x="2478665" y="-11373"/>
                  <a:pt x="2562331" y="3730"/>
                  <a:pt x="2790090" y="0"/>
                </a:cubicBezTo>
                <a:cubicBezTo>
                  <a:pt x="3017849" y="-3730"/>
                  <a:pt x="3194408" y="2744"/>
                  <a:pt x="3430439" y="0"/>
                </a:cubicBezTo>
                <a:cubicBezTo>
                  <a:pt x="3470637" y="236412"/>
                  <a:pt x="3381492" y="378617"/>
                  <a:pt x="3430439" y="480132"/>
                </a:cubicBezTo>
                <a:cubicBezTo>
                  <a:pt x="3479386" y="581647"/>
                  <a:pt x="3406246" y="747091"/>
                  <a:pt x="3430439" y="923330"/>
                </a:cubicBezTo>
                <a:cubicBezTo>
                  <a:pt x="3207781" y="963038"/>
                  <a:pt x="3187636" y="913004"/>
                  <a:pt x="2961612" y="923330"/>
                </a:cubicBezTo>
                <a:cubicBezTo>
                  <a:pt x="2735588" y="933656"/>
                  <a:pt x="2580270" y="850875"/>
                  <a:pt x="2321264" y="923330"/>
                </a:cubicBezTo>
                <a:cubicBezTo>
                  <a:pt x="2062258" y="995785"/>
                  <a:pt x="1857435" y="915950"/>
                  <a:pt x="1715220" y="923330"/>
                </a:cubicBezTo>
                <a:cubicBezTo>
                  <a:pt x="1573005" y="930710"/>
                  <a:pt x="1258241" y="856238"/>
                  <a:pt x="1143480" y="923330"/>
                </a:cubicBezTo>
                <a:cubicBezTo>
                  <a:pt x="1028719" y="990422"/>
                  <a:pt x="758414" y="897350"/>
                  <a:pt x="571740" y="923330"/>
                </a:cubicBezTo>
                <a:cubicBezTo>
                  <a:pt x="385066" y="949310"/>
                  <a:pt x="257947" y="855391"/>
                  <a:pt x="0" y="923330"/>
                </a:cubicBezTo>
                <a:cubicBezTo>
                  <a:pt x="-12770" y="751150"/>
                  <a:pt x="12816" y="689023"/>
                  <a:pt x="0" y="461665"/>
                </a:cubicBezTo>
                <a:cubicBezTo>
                  <a:pt x="-12816" y="234308"/>
                  <a:pt x="8181" y="147804"/>
                  <a:pt x="0" y="0"/>
                </a:cubicBezTo>
                <a:close/>
              </a:path>
            </a:pathLst>
          </a:custGeom>
          <a:ln>
            <a:solidFill>
              <a:schemeClr val="tx1"/>
            </a:solidFill>
            <a:extLst>
              <a:ext uri="{C807C97D-BFC1-408E-A445-0C87EB9F89A2}">
                <ask:lineSketchStyleProps xmlns:ask="http://schemas.microsoft.com/office/drawing/2018/sketchyshapes" sd="4235493698">
                  <a:prstGeom prst="rect">
                    <a:avLst/>
                  </a:prstGeom>
                  <ask:type>
                    <ask:lineSketchScribble/>
                  </ask:type>
                </ask:lineSketchStyleProps>
              </a:ext>
            </a:extLst>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s-ES" dirty="0"/>
              <a:t>Incertidumbre alta: </a:t>
            </a:r>
          </a:p>
          <a:p>
            <a:pPr algn="ctr"/>
            <a:r>
              <a:rPr lang="es-ES" dirty="0"/>
              <a:t>Cuantificación poco precisa del efecto sobre el Clima</a:t>
            </a:r>
          </a:p>
        </p:txBody>
      </p:sp>
    </p:spTree>
    <p:extLst>
      <p:ext uri="{BB962C8B-B14F-4D97-AF65-F5344CB8AC3E}">
        <p14:creationId xmlns:p14="http://schemas.microsoft.com/office/powerpoint/2010/main" val="65488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Influencia de la RH en la dispersión </a:t>
            </a:r>
            <a:endParaRPr lang="es-ES" u="sng" dirty="0"/>
          </a:p>
          <a:p>
            <a:endParaRPr lang="es-ES" dirty="0"/>
          </a:p>
        </p:txBody>
      </p:sp>
      <p:pic>
        <p:nvPicPr>
          <p:cNvPr id="7" name="Imagen 6" descr="Tabla&#10;&#10;Descripción generada automáticamente">
            <a:extLst>
              <a:ext uri="{FF2B5EF4-FFF2-40B4-BE49-F238E27FC236}">
                <a16:creationId xmlns:a16="http://schemas.microsoft.com/office/drawing/2014/main" id="{6B13E808-25EB-9BF8-D47E-F59C71BDA140}"/>
              </a:ext>
            </a:extLst>
          </p:cNvPr>
          <p:cNvPicPr>
            <a:picLocks noChangeAspect="1"/>
          </p:cNvPicPr>
          <p:nvPr/>
        </p:nvPicPr>
        <p:blipFill rotWithShape="1">
          <a:blip r:embed="rId2"/>
          <a:srcRect l="19332" t="50167" r="20273" b="15468"/>
          <a:stretch/>
        </p:blipFill>
        <p:spPr bwMode="auto">
          <a:xfrm>
            <a:off x="1351080" y="2587154"/>
            <a:ext cx="9175953" cy="2937345"/>
          </a:xfrm>
          <a:prstGeom prst="rect">
            <a:avLst/>
          </a:prstGeom>
          <a:ln>
            <a:noFill/>
          </a:ln>
          <a:extLst>
            <a:ext uri="{53640926-AAD7-44D8-BBD7-CCE9431645EC}">
              <a14:shadowObscured xmlns:a14="http://schemas.microsoft.com/office/drawing/2010/main"/>
            </a:ext>
          </a:extLst>
        </p:spPr>
      </p:pic>
      <p:pic>
        <p:nvPicPr>
          <p:cNvPr id="9" name="Imagen 8" descr="Tabla&#10;&#10;Descripción generada automáticamente">
            <a:extLst>
              <a:ext uri="{FF2B5EF4-FFF2-40B4-BE49-F238E27FC236}">
                <a16:creationId xmlns:a16="http://schemas.microsoft.com/office/drawing/2014/main" id="{70F46864-D70B-6694-B691-1D50A2468F0A}"/>
              </a:ext>
            </a:extLst>
          </p:cNvPr>
          <p:cNvPicPr>
            <a:picLocks noChangeAspect="1"/>
          </p:cNvPicPr>
          <p:nvPr/>
        </p:nvPicPr>
        <p:blipFill rotWithShape="1">
          <a:blip r:embed="rId2"/>
          <a:srcRect l="58722" t="59258" r="36202" b="36656"/>
          <a:stretch/>
        </p:blipFill>
        <p:spPr bwMode="auto">
          <a:xfrm>
            <a:off x="7335519" y="3364230"/>
            <a:ext cx="771331" cy="349250"/>
          </a:xfrm>
          <a:prstGeom prst="rect">
            <a:avLst/>
          </a:prstGeom>
          <a:ln w="19050">
            <a:solidFill>
              <a:srgbClr val="00B050"/>
            </a:solidFill>
          </a:ln>
          <a:extLst>
            <a:ext uri="{53640926-AAD7-44D8-BBD7-CCE9431645EC}">
              <a14:shadowObscured xmlns:a14="http://schemas.microsoft.com/office/drawing/2010/main"/>
            </a:ext>
          </a:extLst>
        </p:spPr>
      </p:pic>
      <p:pic>
        <p:nvPicPr>
          <p:cNvPr id="11" name="Imagen 10" descr="Tabla&#10;&#10;Descripción generada automáticamente">
            <a:extLst>
              <a:ext uri="{FF2B5EF4-FFF2-40B4-BE49-F238E27FC236}">
                <a16:creationId xmlns:a16="http://schemas.microsoft.com/office/drawing/2014/main" id="{16F0557C-3416-01C1-19E8-D2D5ACF6B719}"/>
              </a:ext>
            </a:extLst>
          </p:cNvPr>
          <p:cNvPicPr>
            <a:picLocks noChangeAspect="1"/>
          </p:cNvPicPr>
          <p:nvPr/>
        </p:nvPicPr>
        <p:blipFill rotWithShape="1">
          <a:blip r:embed="rId2"/>
          <a:srcRect l="58721" t="69220" r="36202" b="26694"/>
          <a:stretch/>
        </p:blipFill>
        <p:spPr bwMode="auto">
          <a:xfrm>
            <a:off x="7335519" y="4208155"/>
            <a:ext cx="771332" cy="349251"/>
          </a:xfrm>
          <a:prstGeom prst="rect">
            <a:avLst/>
          </a:prstGeom>
          <a:ln w="19050">
            <a:solidFill>
              <a:srgbClr val="FFC000"/>
            </a:solidFill>
          </a:ln>
          <a:extLst>
            <a:ext uri="{53640926-AAD7-44D8-BBD7-CCE9431645EC}">
              <a14:shadowObscured xmlns:a14="http://schemas.microsoft.com/office/drawing/2010/main"/>
            </a:ext>
          </a:extLst>
        </p:spPr>
      </p:pic>
      <p:sp>
        <p:nvSpPr>
          <p:cNvPr id="6" name="Marcador de número de diapositiva 1">
            <a:extLst>
              <a:ext uri="{FF2B5EF4-FFF2-40B4-BE49-F238E27FC236}">
                <a16:creationId xmlns:a16="http://schemas.microsoft.com/office/drawing/2014/main" id="{2D3DD909-72CD-80FC-2709-EC817BF910F0}"/>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30</a:t>
            </a:fld>
            <a:endParaRPr lang="en-US" sz="1600" dirty="0">
              <a:solidFill>
                <a:schemeClr val="tx1"/>
              </a:solidFill>
            </a:endParaRPr>
          </a:p>
        </p:txBody>
      </p:sp>
      <p:sp>
        <p:nvSpPr>
          <p:cNvPr id="10" name="CuadroTexto 9">
            <a:extLst>
              <a:ext uri="{FF2B5EF4-FFF2-40B4-BE49-F238E27FC236}">
                <a16:creationId xmlns:a16="http://schemas.microsoft.com/office/drawing/2014/main" id="{3F68A6A3-843F-4D63-9523-850E65054C0E}"/>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2" name="Picture 4" descr="Servicio de Comunicación, Marketing y Atención al ...">
            <a:extLst>
              <a:ext uri="{FF2B5EF4-FFF2-40B4-BE49-F238E27FC236}">
                <a16:creationId xmlns:a16="http://schemas.microsoft.com/office/drawing/2014/main" id="{368FCB1E-AEB4-4F32-B0CF-34B4E194EE6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7422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11"/>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Influencia de la RH en la dispersión </a:t>
            </a:r>
            <a:endParaRPr lang="es-ES" u="sng" dirty="0"/>
          </a:p>
          <a:p>
            <a:endParaRPr lang="es-ES" dirty="0"/>
          </a:p>
        </p:txBody>
      </p:sp>
      <p:pic>
        <p:nvPicPr>
          <p:cNvPr id="6" name="Imagen 5" descr="Gráfico, Gráfico de dispersión&#10;&#10;Descripción generada automáticamente">
            <a:extLst>
              <a:ext uri="{FF2B5EF4-FFF2-40B4-BE49-F238E27FC236}">
                <a16:creationId xmlns:a16="http://schemas.microsoft.com/office/drawing/2014/main" id="{FB6F3A73-154C-1C30-2E80-4FC743648D1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02090" y="2153296"/>
            <a:ext cx="9787820" cy="4362133"/>
          </a:xfrm>
          <a:prstGeom prst="rect">
            <a:avLst/>
          </a:prstGeom>
          <a:noFill/>
          <a:ln>
            <a:noFill/>
          </a:ln>
        </p:spPr>
      </p:pic>
      <p:pic>
        <p:nvPicPr>
          <p:cNvPr id="8" name="Imagen 7" descr="Gráfico, Gráfico de dispersión&#10;&#10;Descripción generada automáticamente">
            <a:extLst>
              <a:ext uri="{FF2B5EF4-FFF2-40B4-BE49-F238E27FC236}">
                <a16:creationId xmlns:a16="http://schemas.microsoft.com/office/drawing/2014/main" id="{2C216989-A89C-783F-B8D2-7FF738FAA29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6055" t="25664" r="59030" b="64641"/>
          <a:stretch/>
        </p:blipFill>
        <p:spPr bwMode="auto">
          <a:xfrm>
            <a:off x="2773679" y="3272790"/>
            <a:ext cx="2438401" cy="422910"/>
          </a:xfrm>
          <a:prstGeom prst="rect">
            <a:avLst/>
          </a:prstGeom>
          <a:noFill/>
          <a:ln w="19050">
            <a:solidFill>
              <a:schemeClr val="tx1"/>
            </a:solidFill>
          </a:ln>
        </p:spPr>
      </p:pic>
      <p:sp>
        <p:nvSpPr>
          <p:cNvPr id="7" name="Marcador de número de diapositiva 1">
            <a:extLst>
              <a:ext uri="{FF2B5EF4-FFF2-40B4-BE49-F238E27FC236}">
                <a16:creationId xmlns:a16="http://schemas.microsoft.com/office/drawing/2014/main" id="{6AA8A9DC-A6DF-FD94-1F44-95A9DC7753E8}"/>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31</a:t>
            </a:fld>
            <a:endParaRPr lang="en-US" sz="1600" dirty="0">
              <a:solidFill>
                <a:schemeClr val="tx1"/>
              </a:solidFill>
            </a:endParaRPr>
          </a:p>
        </p:txBody>
      </p:sp>
      <p:sp>
        <p:nvSpPr>
          <p:cNvPr id="9" name="CuadroTexto 8">
            <a:extLst>
              <a:ext uri="{FF2B5EF4-FFF2-40B4-BE49-F238E27FC236}">
                <a16:creationId xmlns:a16="http://schemas.microsoft.com/office/drawing/2014/main" id="{92F78595-BB87-42A0-A291-A054568EEA4D}"/>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0" name="Picture 4" descr="Servicio de Comunicación, Marketing y Atención al ...">
            <a:extLst>
              <a:ext uri="{FF2B5EF4-FFF2-40B4-BE49-F238E27FC236}">
                <a16:creationId xmlns:a16="http://schemas.microsoft.com/office/drawing/2014/main" id="{0CC2595E-227E-4F96-8E68-2858CC75F38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20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Influencia de la RH en la dispersión </a:t>
            </a:r>
            <a:endParaRPr lang="es-ES" u="sng" dirty="0"/>
          </a:p>
          <a:p>
            <a:endParaRPr lang="es-ES" dirty="0"/>
          </a:p>
        </p:txBody>
      </p:sp>
      <p:pic>
        <p:nvPicPr>
          <p:cNvPr id="7" name="Imagen 6" descr="Interfaz de usuario gráfica, Texto, Aplicación&#10;&#10;Descripción generada automáticamente">
            <a:extLst>
              <a:ext uri="{FF2B5EF4-FFF2-40B4-BE49-F238E27FC236}">
                <a16:creationId xmlns:a16="http://schemas.microsoft.com/office/drawing/2014/main" id="{85A97C44-B32D-EAE5-3116-4F1505688FC3}"/>
              </a:ext>
            </a:extLst>
          </p:cNvPr>
          <p:cNvPicPr>
            <a:picLocks noChangeAspect="1"/>
          </p:cNvPicPr>
          <p:nvPr/>
        </p:nvPicPr>
        <p:blipFill rotWithShape="1">
          <a:blip r:embed="rId2"/>
          <a:srcRect l="21308" t="51421" r="22107" b="24749"/>
          <a:stretch/>
        </p:blipFill>
        <p:spPr bwMode="auto">
          <a:xfrm>
            <a:off x="1539537" y="3009900"/>
            <a:ext cx="9112925" cy="2158980"/>
          </a:xfrm>
          <a:prstGeom prst="rect">
            <a:avLst/>
          </a:prstGeom>
          <a:ln>
            <a:noFill/>
          </a:ln>
          <a:extLst>
            <a:ext uri="{53640926-AAD7-44D8-BBD7-CCE9431645EC}">
              <a14:shadowObscured xmlns:a14="http://schemas.microsoft.com/office/drawing/2010/main"/>
            </a:ext>
          </a:extLst>
        </p:spPr>
      </p:pic>
      <p:pic>
        <p:nvPicPr>
          <p:cNvPr id="9" name="Imagen 8" descr="Interfaz de usuario gráfica, Texto, Aplicación&#10;&#10;Descripción generada automáticamente">
            <a:extLst>
              <a:ext uri="{FF2B5EF4-FFF2-40B4-BE49-F238E27FC236}">
                <a16:creationId xmlns:a16="http://schemas.microsoft.com/office/drawing/2014/main" id="{9B58A326-F6AB-EA3E-127D-501F21ED26ED}"/>
              </a:ext>
            </a:extLst>
          </p:cNvPr>
          <p:cNvPicPr>
            <a:picLocks noChangeAspect="1"/>
          </p:cNvPicPr>
          <p:nvPr/>
        </p:nvPicPr>
        <p:blipFill rotWithShape="1">
          <a:blip r:embed="rId2"/>
          <a:srcRect l="64325" t="59782" r="29430" b="26627"/>
          <a:stretch/>
        </p:blipFill>
        <p:spPr bwMode="auto">
          <a:xfrm>
            <a:off x="8467344" y="3767328"/>
            <a:ext cx="1005840" cy="1231392"/>
          </a:xfrm>
          <a:prstGeom prst="rect">
            <a:avLst/>
          </a:prstGeom>
          <a:ln w="28575">
            <a:solidFill>
              <a:srgbClr val="FF0000"/>
            </a:solidFill>
          </a:ln>
          <a:extLst>
            <a:ext uri="{53640926-AAD7-44D8-BBD7-CCE9431645EC}">
              <a14:shadowObscured xmlns:a14="http://schemas.microsoft.com/office/drawing/2010/main"/>
            </a:ext>
          </a:extLst>
        </p:spPr>
      </p:pic>
      <p:sp>
        <p:nvSpPr>
          <p:cNvPr id="6" name="Marcador de número de diapositiva 1">
            <a:extLst>
              <a:ext uri="{FF2B5EF4-FFF2-40B4-BE49-F238E27FC236}">
                <a16:creationId xmlns:a16="http://schemas.microsoft.com/office/drawing/2014/main" id="{BC485214-E42B-474D-F781-5F37CD126330}"/>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32</a:t>
            </a:fld>
            <a:endParaRPr lang="en-US" sz="1600" dirty="0">
              <a:solidFill>
                <a:schemeClr val="tx1"/>
              </a:solidFill>
            </a:endParaRPr>
          </a:p>
        </p:txBody>
      </p:sp>
      <p:sp>
        <p:nvSpPr>
          <p:cNvPr id="10" name="CuadroTexto 9">
            <a:extLst>
              <a:ext uri="{FF2B5EF4-FFF2-40B4-BE49-F238E27FC236}">
                <a16:creationId xmlns:a16="http://schemas.microsoft.com/office/drawing/2014/main" id="{9ADF4079-F338-4765-82BD-31DAE3ADA40F}"/>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80F423AE-698E-4B57-B798-D6E7866DF4E4}"/>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84844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Determinación y variación del </a:t>
            </a:r>
            <a:r>
              <a:rPr lang="es-ES" b="1" i="1" u="sng" dirty="0"/>
              <a:t>f</a:t>
            </a:r>
            <a:r>
              <a:rPr lang="es-ES" b="1" u="sng" dirty="0"/>
              <a:t>(RH) </a:t>
            </a:r>
            <a:endParaRPr lang="es-ES" u="sng" dirty="0"/>
          </a:p>
          <a:p>
            <a:endParaRPr lang="es-ES" dirty="0"/>
          </a:p>
        </p:txBody>
      </p:sp>
      <p:pic>
        <p:nvPicPr>
          <p:cNvPr id="6" name="Imagen 5" descr="Gráfico, Gráfico de dispersión&#10;&#10;Descripción generada automáticamente">
            <a:extLst>
              <a:ext uri="{FF2B5EF4-FFF2-40B4-BE49-F238E27FC236}">
                <a16:creationId xmlns:a16="http://schemas.microsoft.com/office/drawing/2014/main" id="{60B1EB9A-2D31-3CEA-1D4F-B25B36AE65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344" r="18298"/>
          <a:stretch/>
        </p:blipFill>
        <p:spPr bwMode="auto">
          <a:xfrm>
            <a:off x="2577710" y="2143071"/>
            <a:ext cx="6617991" cy="4593309"/>
          </a:xfrm>
          <a:prstGeom prst="rect">
            <a:avLst/>
          </a:prstGeom>
          <a:noFill/>
          <a:ln>
            <a:noFill/>
          </a:ln>
          <a:extLst>
            <a:ext uri="{53640926-AAD7-44D8-BBD7-CCE9431645EC}">
              <a14:shadowObscured xmlns:a14="http://schemas.microsoft.com/office/drawing/2010/main"/>
            </a:ext>
          </a:extLst>
        </p:spPr>
      </p:pic>
      <p:sp>
        <p:nvSpPr>
          <p:cNvPr id="7" name="Marcador de número de diapositiva 1">
            <a:extLst>
              <a:ext uri="{FF2B5EF4-FFF2-40B4-BE49-F238E27FC236}">
                <a16:creationId xmlns:a16="http://schemas.microsoft.com/office/drawing/2014/main" id="{CEA337CD-6468-B067-9051-C31063CC73E1}"/>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33</a:t>
            </a:fld>
            <a:endParaRPr lang="en-US" sz="1600" dirty="0">
              <a:solidFill>
                <a:schemeClr val="tx1"/>
              </a:solidFill>
            </a:endParaRPr>
          </a:p>
        </p:txBody>
      </p:sp>
      <p:sp>
        <p:nvSpPr>
          <p:cNvPr id="8" name="CuadroTexto 7">
            <a:extLst>
              <a:ext uri="{FF2B5EF4-FFF2-40B4-BE49-F238E27FC236}">
                <a16:creationId xmlns:a16="http://schemas.microsoft.com/office/drawing/2014/main" id="{AF30F73B-1400-485F-8E39-06EAC926014A}"/>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151730BE-DCAA-42A2-94E0-C5F51BA053D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508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Determinación y variación del </a:t>
            </a:r>
            <a:r>
              <a:rPr lang="es-ES" b="1" i="1" u="sng" dirty="0"/>
              <a:t>f</a:t>
            </a:r>
            <a:r>
              <a:rPr lang="es-ES" b="1" u="sng" dirty="0"/>
              <a:t>(RH) </a:t>
            </a:r>
            <a:endParaRPr lang="es-ES" u="sng" dirty="0"/>
          </a:p>
          <a:p>
            <a:endParaRPr lang="es-ES" dirty="0"/>
          </a:p>
        </p:txBody>
      </p:sp>
      <p:pic>
        <p:nvPicPr>
          <p:cNvPr id="7" name="Imagen 6">
            <a:extLst>
              <a:ext uri="{FF2B5EF4-FFF2-40B4-BE49-F238E27FC236}">
                <a16:creationId xmlns:a16="http://schemas.microsoft.com/office/drawing/2014/main" id="{A007F152-6942-751E-1FE2-6E84BB8C89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719" y="2271980"/>
            <a:ext cx="9299143" cy="4124764"/>
          </a:xfrm>
          <a:prstGeom prst="rect">
            <a:avLst/>
          </a:prstGeom>
          <a:noFill/>
          <a:ln>
            <a:noFill/>
          </a:ln>
        </p:spPr>
      </p:pic>
      <p:cxnSp>
        <p:nvCxnSpPr>
          <p:cNvPr id="6" name="Conector recto de flecha 5">
            <a:extLst>
              <a:ext uri="{FF2B5EF4-FFF2-40B4-BE49-F238E27FC236}">
                <a16:creationId xmlns:a16="http://schemas.microsoft.com/office/drawing/2014/main" id="{0B86E16D-EA54-9C54-3F5D-7C6723CEA172}"/>
              </a:ext>
            </a:extLst>
          </p:cNvPr>
          <p:cNvCxnSpPr>
            <a:cxnSpLocks/>
          </p:cNvCxnSpPr>
          <p:nvPr/>
        </p:nvCxnSpPr>
        <p:spPr>
          <a:xfrm flipV="1">
            <a:off x="2352376" y="5705106"/>
            <a:ext cx="0" cy="396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a:extLst>
              <a:ext uri="{FF2B5EF4-FFF2-40B4-BE49-F238E27FC236}">
                <a16:creationId xmlns:a16="http://schemas.microsoft.com/office/drawing/2014/main" id="{55A04673-8CAA-7CE6-1233-9872087DBF20}"/>
              </a:ext>
            </a:extLst>
          </p:cNvPr>
          <p:cNvCxnSpPr>
            <a:cxnSpLocks/>
          </p:cNvCxnSpPr>
          <p:nvPr/>
        </p:nvCxnSpPr>
        <p:spPr>
          <a:xfrm flipV="1">
            <a:off x="3779221" y="5705106"/>
            <a:ext cx="0" cy="39600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Marcador de número de diapositiva 1">
            <a:extLst>
              <a:ext uri="{FF2B5EF4-FFF2-40B4-BE49-F238E27FC236}">
                <a16:creationId xmlns:a16="http://schemas.microsoft.com/office/drawing/2014/main" id="{FE89A237-1863-B091-E850-82300FCEA9CF}"/>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34</a:t>
            </a:fld>
            <a:endParaRPr lang="en-US" sz="1600" dirty="0">
              <a:solidFill>
                <a:schemeClr val="tx1"/>
              </a:solidFill>
            </a:endParaRPr>
          </a:p>
        </p:txBody>
      </p:sp>
      <p:sp>
        <p:nvSpPr>
          <p:cNvPr id="10" name="CuadroTexto 9">
            <a:extLst>
              <a:ext uri="{FF2B5EF4-FFF2-40B4-BE49-F238E27FC236}">
                <a16:creationId xmlns:a16="http://schemas.microsoft.com/office/drawing/2014/main" id="{25A85FB3-AA2C-4FD0-B3B2-6F718411DCC7}"/>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1" name="Picture 4" descr="Servicio de Comunicación, Marketing y Atención al ...">
            <a:extLst>
              <a:ext uri="{FF2B5EF4-FFF2-40B4-BE49-F238E27FC236}">
                <a16:creationId xmlns:a16="http://schemas.microsoft.com/office/drawing/2014/main" id="{CEFCF791-7A62-4347-B36B-EA1BF44C549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9522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Determinación y variación del </a:t>
            </a:r>
            <a:r>
              <a:rPr lang="es-ES" b="1" i="1" u="sng" dirty="0"/>
              <a:t>f</a:t>
            </a:r>
            <a:r>
              <a:rPr lang="es-ES" b="1" u="sng" dirty="0"/>
              <a:t>(RH) </a:t>
            </a:r>
            <a:endParaRPr lang="es-ES" u="sng" dirty="0"/>
          </a:p>
          <a:p>
            <a:endParaRPr lang="es-ES" dirty="0"/>
          </a:p>
        </p:txBody>
      </p:sp>
      <p:pic>
        <p:nvPicPr>
          <p:cNvPr id="7" name="Imagen 6">
            <a:extLst>
              <a:ext uri="{FF2B5EF4-FFF2-40B4-BE49-F238E27FC236}">
                <a16:creationId xmlns:a16="http://schemas.microsoft.com/office/drawing/2014/main" id="{A007F152-6942-751E-1FE2-6E84BB8C893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0719" y="2271980"/>
            <a:ext cx="9299143" cy="4124764"/>
          </a:xfrm>
          <a:prstGeom prst="rect">
            <a:avLst/>
          </a:prstGeom>
          <a:noFill/>
          <a:ln>
            <a:noFill/>
          </a:ln>
        </p:spPr>
      </p:pic>
      <p:pic>
        <p:nvPicPr>
          <p:cNvPr id="8" name="Imagen 7">
            <a:extLst>
              <a:ext uri="{FF2B5EF4-FFF2-40B4-BE49-F238E27FC236}">
                <a16:creationId xmlns:a16="http://schemas.microsoft.com/office/drawing/2014/main" id="{97E9E571-C4AB-0433-FA54-1D5FFC36B5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9237" r="80165" b="3227"/>
          <a:stretch/>
        </p:blipFill>
        <p:spPr bwMode="auto">
          <a:xfrm>
            <a:off x="1879599" y="2271981"/>
            <a:ext cx="985521" cy="3991659"/>
          </a:xfrm>
          <a:prstGeom prst="rect">
            <a:avLst/>
          </a:prstGeom>
          <a:noFill/>
          <a:ln>
            <a:noFill/>
          </a:ln>
        </p:spPr>
      </p:pic>
      <p:pic>
        <p:nvPicPr>
          <p:cNvPr id="9" name="Imagen 8">
            <a:extLst>
              <a:ext uri="{FF2B5EF4-FFF2-40B4-BE49-F238E27FC236}">
                <a16:creationId xmlns:a16="http://schemas.microsoft.com/office/drawing/2014/main" id="{20ED8F82-A81A-76FC-3FAA-6316550A08D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396" r="48263" b="3227"/>
          <a:stretch/>
        </p:blipFill>
        <p:spPr bwMode="auto">
          <a:xfrm>
            <a:off x="4963159" y="2271981"/>
            <a:ext cx="868681" cy="3991659"/>
          </a:xfrm>
          <a:prstGeom prst="rect">
            <a:avLst/>
          </a:prstGeom>
          <a:noFill/>
          <a:ln>
            <a:noFill/>
          </a:ln>
        </p:spPr>
      </p:pic>
      <p:pic>
        <p:nvPicPr>
          <p:cNvPr id="10" name="Imagen 9">
            <a:extLst>
              <a:ext uri="{FF2B5EF4-FFF2-40B4-BE49-F238E27FC236}">
                <a16:creationId xmlns:a16="http://schemas.microsoft.com/office/drawing/2014/main" id="{836765A7-2503-C2BE-789D-906B5F48A6A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172" t="509" r="15487" b="3349"/>
          <a:stretch/>
        </p:blipFill>
        <p:spPr bwMode="auto">
          <a:xfrm>
            <a:off x="8011159" y="2292976"/>
            <a:ext cx="868681" cy="3965648"/>
          </a:xfrm>
          <a:prstGeom prst="rect">
            <a:avLst/>
          </a:prstGeom>
          <a:noFill/>
          <a:ln>
            <a:noFill/>
          </a:ln>
        </p:spPr>
      </p:pic>
      <p:sp>
        <p:nvSpPr>
          <p:cNvPr id="6" name="Marcador de número de diapositiva 1">
            <a:extLst>
              <a:ext uri="{FF2B5EF4-FFF2-40B4-BE49-F238E27FC236}">
                <a16:creationId xmlns:a16="http://schemas.microsoft.com/office/drawing/2014/main" id="{B64BB245-07FE-08D2-C298-097D0A547686}"/>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35</a:t>
            </a:fld>
            <a:endParaRPr lang="en-US" sz="1600" dirty="0">
              <a:solidFill>
                <a:schemeClr val="tx1"/>
              </a:solidFill>
            </a:endParaRPr>
          </a:p>
        </p:txBody>
      </p:sp>
      <p:sp>
        <p:nvSpPr>
          <p:cNvPr id="11" name="CuadroTexto 10">
            <a:extLst>
              <a:ext uri="{FF2B5EF4-FFF2-40B4-BE49-F238E27FC236}">
                <a16:creationId xmlns:a16="http://schemas.microsoft.com/office/drawing/2014/main" id="{89F20468-7407-4DBF-8867-A71301800F0A}"/>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2" name="Picture 4" descr="Servicio de Comunicación, Marketing y Atención al ...">
            <a:extLst>
              <a:ext uri="{FF2B5EF4-FFF2-40B4-BE49-F238E27FC236}">
                <a16:creationId xmlns:a16="http://schemas.microsoft.com/office/drawing/2014/main" id="{4D29D774-2570-47B9-A288-9611E3A51C56}"/>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3595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pic>
        <p:nvPicPr>
          <p:cNvPr id="8" name="Imagen 7">
            <a:extLst>
              <a:ext uri="{FF2B5EF4-FFF2-40B4-BE49-F238E27FC236}">
                <a16:creationId xmlns:a16="http://schemas.microsoft.com/office/drawing/2014/main" id="{97E9E571-C4AB-0433-FA54-1D5FFC36B52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237" r="80165" b="3227"/>
          <a:stretch/>
        </p:blipFill>
        <p:spPr bwMode="auto">
          <a:xfrm>
            <a:off x="1879599" y="2271981"/>
            <a:ext cx="985521" cy="3991659"/>
          </a:xfrm>
          <a:prstGeom prst="rect">
            <a:avLst/>
          </a:prstGeom>
          <a:noFill/>
          <a:ln w="19050">
            <a:solidFill>
              <a:schemeClr val="tx1"/>
            </a:solidFill>
          </a:ln>
        </p:spPr>
      </p:pic>
      <p:pic>
        <p:nvPicPr>
          <p:cNvPr id="9" name="Imagen 8">
            <a:extLst>
              <a:ext uri="{FF2B5EF4-FFF2-40B4-BE49-F238E27FC236}">
                <a16:creationId xmlns:a16="http://schemas.microsoft.com/office/drawing/2014/main" id="{20ED8F82-A81A-76FC-3FAA-6316550A08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396" r="48263" b="3227"/>
          <a:stretch/>
        </p:blipFill>
        <p:spPr bwMode="auto">
          <a:xfrm>
            <a:off x="4963159" y="2271981"/>
            <a:ext cx="868681" cy="3991659"/>
          </a:xfrm>
          <a:prstGeom prst="rect">
            <a:avLst/>
          </a:prstGeom>
          <a:noFill/>
          <a:ln w="19050">
            <a:solidFill>
              <a:schemeClr val="tx1"/>
            </a:solidFill>
          </a:ln>
        </p:spPr>
      </p:pic>
      <p:pic>
        <p:nvPicPr>
          <p:cNvPr id="10" name="Imagen 9">
            <a:extLst>
              <a:ext uri="{FF2B5EF4-FFF2-40B4-BE49-F238E27FC236}">
                <a16:creationId xmlns:a16="http://schemas.microsoft.com/office/drawing/2014/main" id="{836765A7-2503-C2BE-789D-906B5F48A6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5172" t="509" r="15487" b="3349"/>
          <a:stretch/>
        </p:blipFill>
        <p:spPr bwMode="auto">
          <a:xfrm>
            <a:off x="8011159" y="2292976"/>
            <a:ext cx="868681" cy="3965648"/>
          </a:xfrm>
          <a:prstGeom prst="rect">
            <a:avLst/>
          </a:prstGeom>
          <a:noFill/>
          <a:ln w="19050">
            <a:solidFill>
              <a:schemeClr val="tx1"/>
            </a:solidFill>
          </a:ln>
        </p:spPr>
      </p:pic>
      <p:sp>
        <p:nvSpPr>
          <p:cNvPr id="6" name="Marcador de número de diapositiva 1">
            <a:extLst>
              <a:ext uri="{FF2B5EF4-FFF2-40B4-BE49-F238E27FC236}">
                <a16:creationId xmlns:a16="http://schemas.microsoft.com/office/drawing/2014/main" id="{0911BAB4-DA7B-CEB6-8065-E7663186012E}"/>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36</a:t>
            </a:fld>
            <a:endParaRPr lang="en-US" sz="1600" dirty="0">
              <a:solidFill>
                <a:schemeClr val="tx1"/>
              </a:solidFill>
            </a:endParaRPr>
          </a:p>
        </p:txBody>
      </p:sp>
      <p:sp>
        <p:nvSpPr>
          <p:cNvPr id="11" name="CuadroTexto 10">
            <a:extLst>
              <a:ext uri="{FF2B5EF4-FFF2-40B4-BE49-F238E27FC236}">
                <a16:creationId xmlns:a16="http://schemas.microsoft.com/office/drawing/2014/main" id="{972DA7B7-1DB4-4D58-A72B-D0E23B291F1C}"/>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2" name="Picture 4" descr="Servicio de Comunicación, Marketing y Atención al ...">
            <a:extLst>
              <a:ext uri="{FF2B5EF4-FFF2-40B4-BE49-F238E27FC236}">
                <a16:creationId xmlns:a16="http://schemas.microsoft.com/office/drawing/2014/main" id="{F474FBF8-4BCA-4A6B-8F90-FA64E3B84551}"/>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277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1500" fill="hold"/>
                                        <p:tgtEl>
                                          <p:spTgt spid="8"/>
                                        </p:tgtEl>
                                      </p:cBhvr>
                                      <p:by x="125000" y="125000"/>
                                    </p:animScale>
                                  </p:childTnLst>
                                </p:cTn>
                              </p:par>
                              <p:par>
                                <p:cTn id="7" presetID="6" presetClass="emph" presetSubtype="0" fill="hold" nodeType="withEffect">
                                  <p:stCondLst>
                                    <p:cond delay="0"/>
                                  </p:stCondLst>
                                  <p:childTnLst>
                                    <p:animScale>
                                      <p:cBhvr>
                                        <p:cTn id="8" dur="1500" fill="hold"/>
                                        <p:tgtEl>
                                          <p:spTgt spid="9"/>
                                        </p:tgtEl>
                                      </p:cBhvr>
                                      <p:by x="125000" y="125000"/>
                                    </p:animScale>
                                  </p:childTnLst>
                                </p:cTn>
                              </p:par>
                              <p:par>
                                <p:cTn id="9" presetID="6" presetClass="emph" presetSubtype="0" fill="hold" nodeType="withEffect">
                                  <p:stCondLst>
                                    <p:cond delay="0"/>
                                  </p:stCondLst>
                                  <p:childTnLst>
                                    <p:animScale>
                                      <p:cBhvr>
                                        <p:cTn id="10" dur="1500" fill="hold"/>
                                        <p:tgtEl>
                                          <p:spTgt spid="10"/>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5" y="1508145"/>
            <a:ext cx="10258232" cy="784830"/>
          </a:xfrm>
          <a:prstGeom prst="rect">
            <a:avLst/>
          </a:prstGeom>
          <a:noFill/>
        </p:spPr>
        <p:txBody>
          <a:bodyPr wrap="square" rtlCol="0">
            <a:spAutoFit/>
          </a:bodyPr>
          <a:lstStyle/>
          <a:p>
            <a:pPr>
              <a:lnSpc>
                <a:spcPct val="150000"/>
              </a:lnSpc>
            </a:pPr>
            <a:r>
              <a:rPr lang="es-ES" b="1" u="sng" dirty="0"/>
              <a:t>Determinación y variación del </a:t>
            </a:r>
            <a:r>
              <a:rPr lang="es-ES" b="1" i="1" u="sng" dirty="0"/>
              <a:t>f</a:t>
            </a:r>
            <a:r>
              <a:rPr lang="es-ES" b="1" u="sng" dirty="0"/>
              <a:t>(RH) </a:t>
            </a:r>
            <a:endParaRPr lang="es-ES" u="sng" dirty="0"/>
          </a:p>
          <a:p>
            <a:endParaRPr lang="es-ES" dirty="0"/>
          </a:p>
        </p:txBody>
      </p:sp>
      <p:pic>
        <p:nvPicPr>
          <p:cNvPr id="7" name="Imagen 6">
            <a:extLst>
              <a:ext uri="{FF2B5EF4-FFF2-40B4-BE49-F238E27FC236}">
                <a16:creationId xmlns:a16="http://schemas.microsoft.com/office/drawing/2014/main" id="{A007F152-6942-751E-1FE2-6E84BB8C893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20719" y="2271980"/>
            <a:ext cx="9299143" cy="4124764"/>
          </a:xfrm>
          <a:prstGeom prst="rect">
            <a:avLst/>
          </a:prstGeom>
          <a:noFill/>
          <a:ln>
            <a:noFill/>
          </a:ln>
        </p:spPr>
      </p:pic>
      <p:pic>
        <p:nvPicPr>
          <p:cNvPr id="8" name="Imagen 7">
            <a:extLst>
              <a:ext uri="{FF2B5EF4-FFF2-40B4-BE49-F238E27FC236}">
                <a16:creationId xmlns:a16="http://schemas.microsoft.com/office/drawing/2014/main" id="{97E9E571-C4AB-0433-FA54-1D5FFC36B52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9237" r="80165" b="3227"/>
          <a:stretch/>
        </p:blipFill>
        <p:spPr bwMode="auto">
          <a:xfrm>
            <a:off x="1879599" y="2271981"/>
            <a:ext cx="985521" cy="3991659"/>
          </a:xfrm>
          <a:prstGeom prst="rect">
            <a:avLst/>
          </a:prstGeom>
          <a:noFill/>
          <a:ln>
            <a:noFill/>
          </a:ln>
        </p:spPr>
      </p:pic>
      <p:pic>
        <p:nvPicPr>
          <p:cNvPr id="9" name="Imagen 8">
            <a:extLst>
              <a:ext uri="{FF2B5EF4-FFF2-40B4-BE49-F238E27FC236}">
                <a16:creationId xmlns:a16="http://schemas.microsoft.com/office/drawing/2014/main" id="{20ED8F82-A81A-76FC-3FAA-6316550A08D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42396" r="48263" b="3227"/>
          <a:stretch/>
        </p:blipFill>
        <p:spPr bwMode="auto">
          <a:xfrm>
            <a:off x="4963159" y="2271981"/>
            <a:ext cx="868681" cy="3991659"/>
          </a:xfrm>
          <a:prstGeom prst="rect">
            <a:avLst/>
          </a:prstGeom>
          <a:noFill/>
          <a:ln>
            <a:noFill/>
          </a:ln>
        </p:spPr>
      </p:pic>
      <p:pic>
        <p:nvPicPr>
          <p:cNvPr id="10" name="Imagen 9">
            <a:extLst>
              <a:ext uri="{FF2B5EF4-FFF2-40B4-BE49-F238E27FC236}">
                <a16:creationId xmlns:a16="http://schemas.microsoft.com/office/drawing/2014/main" id="{836765A7-2503-C2BE-789D-906B5F48A6A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5172" t="509" r="15487" b="3349"/>
          <a:stretch/>
        </p:blipFill>
        <p:spPr bwMode="auto">
          <a:xfrm>
            <a:off x="8011159" y="2292976"/>
            <a:ext cx="868681" cy="3965648"/>
          </a:xfrm>
          <a:prstGeom prst="rect">
            <a:avLst/>
          </a:prstGeom>
          <a:noFill/>
          <a:ln>
            <a:noFill/>
          </a:ln>
        </p:spPr>
      </p:pic>
      <p:sp>
        <p:nvSpPr>
          <p:cNvPr id="6" name="Marcador de número de diapositiva 1">
            <a:extLst>
              <a:ext uri="{FF2B5EF4-FFF2-40B4-BE49-F238E27FC236}">
                <a16:creationId xmlns:a16="http://schemas.microsoft.com/office/drawing/2014/main" id="{6F0FF6BB-9F5A-C13F-8D3F-E9C4BE1D387B}"/>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37</a:t>
            </a:fld>
            <a:endParaRPr lang="en-US" sz="1600" dirty="0">
              <a:solidFill>
                <a:schemeClr val="tx1"/>
              </a:solidFill>
            </a:endParaRPr>
          </a:p>
        </p:txBody>
      </p:sp>
      <p:sp>
        <p:nvSpPr>
          <p:cNvPr id="11" name="CuadroTexto 10">
            <a:extLst>
              <a:ext uri="{FF2B5EF4-FFF2-40B4-BE49-F238E27FC236}">
                <a16:creationId xmlns:a16="http://schemas.microsoft.com/office/drawing/2014/main" id="{E8CE7416-55DD-4345-8BDD-49AD947A19F9}"/>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2" name="Picture 4" descr="Servicio de Comunicación, Marketing y Atención al ...">
            <a:extLst>
              <a:ext uri="{FF2B5EF4-FFF2-40B4-BE49-F238E27FC236}">
                <a16:creationId xmlns:a16="http://schemas.microsoft.com/office/drawing/2014/main" id="{39C34311-6387-43AE-9F67-67DECE01E7A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76999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611724" cy="1354217"/>
          </a:xfrm>
          <a:prstGeom prst="rect">
            <a:avLst/>
          </a:prstGeom>
          <a:noFill/>
        </p:spPr>
        <p:txBody>
          <a:bodyPr wrap="square" rtlCol="0">
            <a:spAutoFit/>
          </a:bodyPr>
          <a:lstStyle/>
          <a:p>
            <a:pPr>
              <a:lnSpc>
                <a:spcPct val="150000"/>
              </a:lnSpc>
            </a:pPr>
            <a:r>
              <a:rPr lang="es-ES" sz="3200" dirty="0"/>
              <a:t>RESULTADOS</a:t>
            </a:r>
          </a:p>
          <a:p>
            <a:endParaRPr lang="es-ES" sz="1600" dirty="0"/>
          </a:p>
          <a:p>
            <a:pPr marL="285750" indent="-285750">
              <a:buFont typeface="Wingdings" panose="05000000000000000000" pitchFamily="2" charset="2"/>
              <a:buChar char="§"/>
            </a:pPr>
            <a:r>
              <a:rPr lang="es-ES" dirty="0"/>
              <a:t> 2º CAMPAÑA (9 mayo – 2 junio)</a:t>
            </a:r>
          </a:p>
        </p:txBody>
      </p:sp>
      <p:pic>
        <p:nvPicPr>
          <p:cNvPr id="11" name="Imagen 10">
            <a:extLst>
              <a:ext uri="{FF2B5EF4-FFF2-40B4-BE49-F238E27FC236}">
                <a16:creationId xmlns:a16="http://schemas.microsoft.com/office/drawing/2014/main" id="{1FF208D0-E571-19FF-B98C-FF6B317CCBB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2621" t="-29" r="66782" b="3349"/>
          <a:stretch/>
        </p:blipFill>
        <p:spPr bwMode="auto">
          <a:xfrm>
            <a:off x="3124200" y="2270761"/>
            <a:ext cx="985521" cy="3987863"/>
          </a:xfrm>
          <a:prstGeom prst="rect">
            <a:avLst/>
          </a:prstGeom>
          <a:noFill/>
          <a:ln w="19050">
            <a:solidFill>
              <a:schemeClr val="tx1"/>
            </a:solidFill>
          </a:ln>
        </p:spPr>
      </p:pic>
      <p:pic>
        <p:nvPicPr>
          <p:cNvPr id="12" name="Imagen 11">
            <a:extLst>
              <a:ext uri="{FF2B5EF4-FFF2-40B4-BE49-F238E27FC236}">
                <a16:creationId xmlns:a16="http://schemas.microsoft.com/office/drawing/2014/main" id="{1657E2F7-B2FA-B3CB-CF5E-2F306686531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54577" t="-29" r="36426" b="3349"/>
          <a:stretch/>
        </p:blipFill>
        <p:spPr bwMode="auto">
          <a:xfrm>
            <a:off x="6096000" y="2270761"/>
            <a:ext cx="836645" cy="3987863"/>
          </a:xfrm>
          <a:prstGeom prst="rect">
            <a:avLst/>
          </a:prstGeom>
          <a:noFill/>
          <a:ln w="19050">
            <a:solidFill>
              <a:schemeClr val="tx1"/>
            </a:solidFill>
          </a:ln>
        </p:spPr>
      </p:pic>
      <p:pic>
        <p:nvPicPr>
          <p:cNvPr id="13" name="Imagen 12">
            <a:extLst>
              <a:ext uri="{FF2B5EF4-FFF2-40B4-BE49-F238E27FC236}">
                <a16:creationId xmlns:a16="http://schemas.microsoft.com/office/drawing/2014/main" id="{1FBDA0B2-EEDB-6258-D9DD-441A70264F8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87500" t="-124" r="3503" b="3227"/>
          <a:stretch/>
        </p:blipFill>
        <p:spPr bwMode="auto">
          <a:xfrm>
            <a:off x="9157610" y="2266873"/>
            <a:ext cx="836645" cy="3996768"/>
          </a:xfrm>
          <a:prstGeom prst="rect">
            <a:avLst/>
          </a:prstGeom>
          <a:noFill/>
          <a:ln w="19050">
            <a:solidFill>
              <a:schemeClr val="tx1"/>
            </a:solidFill>
          </a:ln>
        </p:spPr>
      </p:pic>
      <p:sp>
        <p:nvSpPr>
          <p:cNvPr id="6" name="Marcador de número de diapositiva 1">
            <a:extLst>
              <a:ext uri="{FF2B5EF4-FFF2-40B4-BE49-F238E27FC236}">
                <a16:creationId xmlns:a16="http://schemas.microsoft.com/office/drawing/2014/main" id="{98C59208-268C-D5A2-E304-7CFA05EA1B16}"/>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38</a:t>
            </a:fld>
            <a:endParaRPr lang="en-US" sz="1600" dirty="0">
              <a:solidFill>
                <a:schemeClr val="tx1"/>
              </a:solidFill>
            </a:endParaRPr>
          </a:p>
        </p:txBody>
      </p:sp>
      <p:sp>
        <p:nvSpPr>
          <p:cNvPr id="9" name="CuadroTexto 8">
            <a:extLst>
              <a:ext uri="{FF2B5EF4-FFF2-40B4-BE49-F238E27FC236}">
                <a16:creationId xmlns:a16="http://schemas.microsoft.com/office/drawing/2014/main" id="{B899B80C-3A38-4E7C-9533-6CA67BF53FE1}"/>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0" name="Picture 4" descr="Servicio de Comunicación, Marketing y Atención al ...">
            <a:extLst>
              <a:ext uri="{FF2B5EF4-FFF2-40B4-BE49-F238E27FC236}">
                <a16:creationId xmlns:a16="http://schemas.microsoft.com/office/drawing/2014/main" id="{7C8095A9-ED2D-44E0-80C3-AA4BE2344AF8}"/>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0106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fill="hold" nodeType="withEffect">
                                  <p:stCondLst>
                                    <p:cond delay="0"/>
                                  </p:stCondLst>
                                  <p:childTnLst>
                                    <p:animScale>
                                      <p:cBhvr>
                                        <p:cTn id="6" dur="2000" fill="hold"/>
                                        <p:tgtEl>
                                          <p:spTgt spid="11"/>
                                        </p:tgtEl>
                                      </p:cBhvr>
                                      <p:by x="125000" y="125000"/>
                                    </p:animScale>
                                  </p:childTnLst>
                                </p:cTn>
                              </p:par>
                              <p:par>
                                <p:cTn id="7" presetID="6" presetClass="emph" presetSubtype="0" fill="hold" nodeType="withEffect">
                                  <p:stCondLst>
                                    <p:cond delay="0"/>
                                  </p:stCondLst>
                                  <p:childTnLst>
                                    <p:animScale>
                                      <p:cBhvr>
                                        <p:cTn id="8" dur="2000" fill="hold"/>
                                        <p:tgtEl>
                                          <p:spTgt spid="12"/>
                                        </p:tgtEl>
                                      </p:cBhvr>
                                      <p:by x="125000" y="125000"/>
                                    </p:animScale>
                                  </p:childTnLst>
                                </p:cTn>
                              </p:par>
                              <p:par>
                                <p:cTn id="9" presetID="6" presetClass="emph" presetSubtype="0" fill="hold" nodeType="withEffect">
                                  <p:stCondLst>
                                    <p:cond delay="0"/>
                                  </p:stCondLst>
                                  <p:childTnLst>
                                    <p:animScale>
                                      <p:cBhvr>
                                        <p:cTn id="10" dur="2000" fill="hold"/>
                                        <p:tgtEl>
                                          <p:spTgt spid="13"/>
                                        </p:tgtEl>
                                      </p:cBhvr>
                                      <p:by x="125000" y="12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5" y="242597"/>
            <a:ext cx="7520473" cy="754694"/>
          </a:xfrm>
          <a:prstGeom prst="rect">
            <a:avLst/>
          </a:prstGeom>
          <a:noFill/>
        </p:spPr>
        <p:txBody>
          <a:bodyPr wrap="square" rtlCol="0">
            <a:spAutoFit/>
          </a:bodyPr>
          <a:lstStyle/>
          <a:p>
            <a:pPr>
              <a:lnSpc>
                <a:spcPct val="150000"/>
              </a:lnSpc>
            </a:pPr>
            <a:r>
              <a:rPr lang="es-ES" sz="3200" dirty="0"/>
              <a:t>CONCLUSIONES Y PROYECCIÓN FUTURA</a:t>
            </a:r>
          </a:p>
        </p:txBody>
      </p:sp>
      <p:sp>
        <p:nvSpPr>
          <p:cNvPr id="6" name="CuadroTexto 5">
            <a:extLst>
              <a:ext uri="{FF2B5EF4-FFF2-40B4-BE49-F238E27FC236}">
                <a16:creationId xmlns:a16="http://schemas.microsoft.com/office/drawing/2014/main" id="{7C14DEF1-47A1-A8BA-6F4F-82EBA2DE72E7}"/>
              </a:ext>
            </a:extLst>
          </p:cNvPr>
          <p:cNvSpPr txBox="1"/>
          <p:nvPr/>
        </p:nvSpPr>
        <p:spPr>
          <a:xfrm>
            <a:off x="842277" y="1260091"/>
            <a:ext cx="9648825" cy="5355312"/>
          </a:xfrm>
          <a:prstGeom prst="rect">
            <a:avLst/>
          </a:prstGeom>
          <a:noFill/>
        </p:spPr>
        <p:txBody>
          <a:bodyPr wrap="square" rtlCol="0">
            <a:spAutoFit/>
          </a:bodyPr>
          <a:lstStyle/>
          <a:p>
            <a:pPr marL="285750" indent="-285750">
              <a:buFont typeface="Wingdings" panose="05000000000000000000" pitchFamily="2" charset="2"/>
              <a:buChar char="ü"/>
            </a:pPr>
            <a:r>
              <a:rPr lang="es-ES" dirty="0"/>
              <a:t> El coeficiente de dispersión varía en función de distintos escenarios ambientales que afecten al emplazamiento. Un aumento en la concentración de partículas en el aire produce un incremento en la dispersión. Los valores máximos de dispersión se obtuvieron en el período de intrusión de polvo sahariano.</a:t>
            </a:r>
          </a:p>
          <a:p>
            <a:pPr marL="285750" indent="-285750">
              <a:buFont typeface="Wingdings" panose="05000000000000000000" pitchFamily="2" charset="2"/>
              <a:buChar char="ü"/>
            </a:pPr>
            <a:endParaRPr lang="es-ES" dirty="0"/>
          </a:p>
          <a:p>
            <a:pPr marL="285750" indent="-285750">
              <a:buFont typeface="Wingdings" panose="05000000000000000000" pitchFamily="2" charset="2"/>
              <a:buChar char="ü"/>
            </a:pPr>
            <a:r>
              <a:rPr lang="es-ES" dirty="0"/>
              <a:t> Los valores obtenidos de SAE durante la primera campaña confirmaron la predominancia de distintos tamaños de partícula en cada episodio.</a:t>
            </a:r>
          </a:p>
          <a:p>
            <a:pPr marL="285750" indent="-285750">
              <a:buFont typeface="Wingdings" panose="05000000000000000000" pitchFamily="2" charset="2"/>
              <a:buChar char="ü"/>
            </a:pPr>
            <a:endParaRPr lang="es-ES" dirty="0"/>
          </a:p>
          <a:p>
            <a:pPr marL="285750" indent="-285750">
              <a:buFont typeface="Wingdings" panose="05000000000000000000" pitchFamily="2" charset="2"/>
              <a:buChar char="ü"/>
            </a:pPr>
            <a:r>
              <a:rPr lang="es-ES" dirty="0"/>
              <a:t>Las partículas finas de aerosol dispersan la luz de manera más eficiente.</a:t>
            </a:r>
          </a:p>
          <a:p>
            <a:pPr marL="285750" indent="-285750">
              <a:buFont typeface="Wingdings" panose="05000000000000000000" pitchFamily="2" charset="2"/>
              <a:buChar char="ü"/>
            </a:pPr>
            <a:endParaRPr lang="es-ES" dirty="0"/>
          </a:p>
          <a:p>
            <a:pPr marL="285750" indent="-285750">
              <a:buFont typeface="Wingdings" panose="05000000000000000000" pitchFamily="2" charset="2"/>
              <a:buChar char="ü"/>
            </a:pPr>
            <a:r>
              <a:rPr lang="es-ES" dirty="0"/>
              <a:t> El aumento de la RH produce un incremento en el tamaño de las partículas de aerosol, dando lugar a un incremento en el promedio de la dispersión de luz visible del 20-25% entre el Aurora 3000 y 4000.</a:t>
            </a:r>
          </a:p>
          <a:p>
            <a:pPr marL="285750" indent="-285750">
              <a:buFont typeface="Wingdings" panose="05000000000000000000" pitchFamily="2" charset="2"/>
              <a:buChar char="ü"/>
            </a:pPr>
            <a:endParaRPr lang="es-ES" dirty="0"/>
          </a:p>
          <a:p>
            <a:pPr marL="285750" indent="-285750">
              <a:buFont typeface="Wingdings" panose="05000000000000000000" pitchFamily="2" charset="2"/>
              <a:buChar char="ü"/>
            </a:pPr>
            <a:r>
              <a:rPr lang="es-ES" dirty="0"/>
              <a:t> El </a:t>
            </a:r>
            <a:r>
              <a:rPr lang="es-ES" i="1" dirty="0"/>
              <a:t>f</a:t>
            </a:r>
            <a:r>
              <a:rPr lang="es-ES" dirty="0"/>
              <a:t>(RH) varía de forma exponencial con la RH.</a:t>
            </a:r>
          </a:p>
          <a:p>
            <a:pPr marL="285750" indent="-285750">
              <a:buFont typeface="Wingdings" panose="05000000000000000000" pitchFamily="2" charset="2"/>
              <a:buChar char="ü"/>
            </a:pPr>
            <a:endParaRPr lang="es-ES" dirty="0"/>
          </a:p>
          <a:p>
            <a:pPr marL="285750" indent="-285750">
              <a:buFont typeface="Wingdings" panose="05000000000000000000" pitchFamily="2" charset="2"/>
              <a:buChar char="ü"/>
            </a:pPr>
            <a:r>
              <a:rPr lang="es-ES" dirty="0"/>
              <a:t> El </a:t>
            </a:r>
            <a:r>
              <a:rPr lang="es-ES" i="1" dirty="0"/>
              <a:t>f</a:t>
            </a:r>
            <a:r>
              <a:rPr lang="es-ES" dirty="0"/>
              <a:t>(RH) presentó un perfil diario con un mínimo durante la hora punta de mañana ( partículas no higroscópicas procedentes del tráfico) y un máximo a última hora de la tarde ( aumento de la RH y de la higroscopicidad).</a:t>
            </a:r>
          </a:p>
        </p:txBody>
      </p:sp>
      <p:sp>
        <p:nvSpPr>
          <p:cNvPr id="7" name="Marcador de número de diapositiva 1">
            <a:extLst>
              <a:ext uri="{FF2B5EF4-FFF2-40B4-BE49-F238E27FC236}">
                <a16:creationId xmlns:a16="http://schemas.microsoft.com/office/drawing/2014/main" id="{DAEEA661-CFE3-F094-7AF4-ECA6F1BEF561}"/>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39</a:t>
            </a:fld>
            <a:endParaRPr lang="en-US" sz="1600" dirty="0">
              <a:solidFill>
                <a:schemeClr val="tx1"/>
              </a:solidFill>
            </a:endParaRPr>
          </a:p>
        </p:txBody>
      </p:sp>
      <p:sp>
        <p:nvSpPr>
          <p:cNvPr id="8" name="CuadroTexto 7">
            <a:extLst>
              <a:ext uri="{FF2B5EF4-FFF2-40B4-BE49-F238E27FC236}">
                <a16:creationId xmlns:a16="http://schemas.microsoft.com/office/drawing/2014/main" id="{5C87EF8A-2691-4F10-BF4C-000B23C63215}"/>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3BB38C9D-557F-4BED-81DB-AB7F0E4E827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6768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135085" cy="1354217"/>
          </a:xfrm>
          <a:prstGeom prst="rect">
            <a:avLst/>
          </a:prstGeom>
          <a:noFill/>
        </p:spPr>
        <p:txBody>
          <a:bodyPr wrap="square" rtlCol="0">
            <a:spAutoFit/>
          </a:bodyPr>
          <a:lstStyle/>
          <a:p>
            <a:pPr>
              <a:lnSpc>
                <a:spcPct val="150000"/>
              </a:lnSpc>
            </a:pPr>
            <a:r>
              <a:rPr lang="es-ES" sz="3200" dirty="0"/>
              <a:t>INTRODUCCIÓN</a:t>
            </a:r>
          </a:p>
          <a:p>
            <a:endParaRPr lang="es-ES" sz="1600" dirty="0"/>
          </a:p>
          <a:p>
            <a:pPr marL="285750" indent="-285750">
              <a:buFont typeface="Wingdings" panose="05000000000000000000" pitchFamily="2" charset="2"/>
              <a:buChar char="§"/>
            </a:pPr>
            <a:r>
              <a:rPr lang="es-ES" dirty="0"/>
              <a:t>CONCEPTOS BÁSICOS</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541176" y="1074004"/>
            <a:ext cx="10258232" cy="1477328"/>
          </a:xfrm>
          <a:prstGeom prst="rect">
            <a:avLst/>
          </a:prstGeom>
          <a:noFill/>
        </p:spPr>
        <p:txBody>
          <a:bodyPr wrap="square" rtlCol="0">
            <a:spAutoFit/>
          </a:bodyPr>
          <a:lstStyle/>
          <a:p>
            <a:pPr>
              <a:lnSpc>
                <a:spcPct val="150000"/>
              </a:lnSpc>
            </a:pPr>
            <a:endParaRPr lang="es-ES" dirty="0"/>
          </a:p>
          <a:p>
            <a:pPr>
              <a:lnSpc>
                <a:spcPct val="150000"/>
              </a:lnSpc>
            </a:pPr>
            <a:r>
              <a:rPr lang="es-ES" b="1" u="sng" dirty="0"/>
              <a:t>Extinción de la radiación</a:t>
            </a:r>
            <a:endParaRPr lang="es-ES" u="sng" dirty="0"/>
          </a:p>
          <a:p>
            <a:pPr algn="just"/>
            <a:r>
              <a:rPr lang="es-ES" dirty="0"/>
              <a:t>A su paso por la atmósfera, la radiación solar interacciona con las moléculas y los aerosoles y se atenúa, bien por dispersión (cambio de dirección original) bien por absorción (transferencia de energía). </a:t>
            </a:r>
          </a:p>
        </p:txBody>
      </p:sp>
      <p:pic>
        <p:nvPicPr>
          <p:cNvPr id="6" name="Imagen 5" descr="Diagrama&#10;&#10;Descripción generada automáticamente">
            <a:extLst>
              <a:ext uri="{FF2B5EF4-FFF2-40B4-BE49-F238E27FC236}">
                <a16:creationId xmlns:a16="http://schemas.microsoft.com/office/drawing/2014/main" id="{BB3D2D5A-902C-77FB-84DF-CB5A0D476F6D}"/>
              </a:ext>
            </a:extLst>
          </p:cNvPr>
          <p:cNvPicPr>
            <a:picLocks noChangeAspect="1"/>
          </p:cNvPicPr>
          <p:nvPr/>
        </p:nvPicPr>
        <p:blipFill rotWithShape="1">
          <a:blip r:embed="rId2"/>
          <a:srcRect l="13053" t="10243" r="13688" b="12626"/>
          <a:stretch/>
        </p:blipFill>
        <p:spPr bwMode="auto">
          <a:xfrm>
            <a:off x="541176" y="2629575"/>
            <a:ext cx="4019282" cy="2380340"/>
          </a:xfrm>
          <a:prstGeom prst="rect">
            <a:avLst/>
          </a:prstGeom>
          <a:ln>
            <a:noFill/>
          </a:ln>
          <a:extLst>
            <a:ext uri="{53640926-AAD7-44D8-BBD7-CCE9431645EC}">
              <a14:shadowObscured xmlns:a14="http://schemas.microsoft.com/office/drawing/2010/main"/>
            </a:ext>
          </a:extLst>
        </p:spPr>
      </p:pic>
      <p:sp>
        <p:nvSpPr>
          <p:cNvPr id="7" name="Marcador de número de diapositiva 1">
            <a:extLst>
              <a:ext uri="{FF2B5EF4-FFF2-40B4-BE49-F238E27FC236}">
                <a16:creationId xmlns:a16="http://schemas.microsoft.com/office/drawing/2014/main" id="{DA7EB2A7-1AAD-B247-35A3-CC66CD858479}"/>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4</a:t>
            </a:fld>
            <a:endParaRPr lang="en-US" sz="1600" dirty="0">
              <a:solidFill>
                <a:schemeClr val="tx1"/>
              </a:solidFill>
            </a:endParaRPr>
          </a:p>
        </p:txBody>
      </p:sp>
      <p:sp>
        <p:nvSpPr>
          <p:cNvPr id="8" name="CuadroTexto 7">
            <a:extLst>
              <a:ext uri="{FF2B5EF4-FFF2-40B4-BE49-F238E27FC236}">
                <a16:creationId xmlns:a16="http://schemas.microsoft.com/office/drawing/2014/main" id="{3805B211-4911-4A10-86A8-E69926960F5B}"/>
              </a:ext>
            </a:extLst>
          </p:cNvPr>
          <p:cNvSpPr txBox="1"/>
          <p:nvPr/>
        </p:nvSpPr>
        <p:spPr>
          <a:xfrm rot="5400000">
            <a:off x="8985570" y="3300026"/>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A5BA39FB-E850-4805-99F7-82F26936381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74781"/>
            <a:ext cx="822960" cy="10040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52C566C9-F458-4691-9563-7190785AE941}"/>
                  </a:ext>
                </a:extLst>
              </p:cNvPr>
              <p:cNvSpPr txBox="1"/>
              <p:nvPr/>
            </p:nvSpPr>
            <p:spPr>
              <a:xfrm>
                <a:off x="6387950" y="2572152"/>
                <a:ext cx="2321030" cy="774956"/>
              </a:xfrm>
              <a:prstGeom prst="rect">
                <a:avLst/>
              </a:prstGeom>
              <a:noFill/>
            </p:spPr>
            <p:txBody>
              <a:bodyPr wrap="square">
                <a:spAutoFit/>
              </a:bodyPr>
              <a:lstStyle/>
              <a:p>
                <a:pPr algn="ctr"/>
                <a:r>
                  <a:rPr lang="es-ES" u="sng" dirty="0"/>
                  <a:t>Ley Lambert-</a:t>
                </a:r>
                <a:r>
                  <a:rPr lang="es-ES" u="sng" dirty="0" err="1"/>
                  <a:t>Beer</a:t>
                </a:r>
                <a:endParaRPr lang="es-ES" u="sng" dirty="0"/>
              </a:p>
              <a:p>
                <a:pPr algn="ctr">
                  <a:lnSpc>
                    <a:spcPts val="600"/>
                  </a:lnSpc>
                </a:pPr>
                <a:endParaRPr lang="es-ES" dirty="0">
                  <a:solidFill>
                    <a:srgbClr val="836967"/>
                  </a:solidFill>
                  <a:latin typeface="Cambria Math" panose="02040503050406030204" pitchFamily="18" charset="0"/>
                </a:endParaRPr>
              </a:p>
              <a:p>
                <a:pPr/>
                <a14:m>
                  <m:oMathPara xmlns:m="http://schemas.openxmlformats.org/officeDocument/2006/math">
                    <m:oMathParaPr>
                      <m:jc m:val="center"/>
                    </m:oMathParaPr>
                    <m:oMath xmlns:m="http://schemas.openxmlformats.org/officeDocument/2006/math">
                      <m:sSub>
                        <m:sSubPr>
                          <m:ctrlPr>
                            <a:rPr lang="es-ES" sz="2000" i="1" smtClean="0">
                              <a:solidFill>
                                <a:srgbClr val="836967"/>
                              </a:solidFill>
                              <a:latin typeface="Cambria Math" panose="02040503050406030204" pitchFamily="18" charset="0"/>
                            </a:rPr>
                          </m:ctrlPr>
                        </m:sSubPr>
                        <m:e>
                          <m:r>
                            <a:rPr lang="es-ES" sz="2000" i="1">
                              <a:latin typeface="Cambria Math" panose="02040503050406030204" pitchFamily="18" charset="0"/>
                            </a:rPr>
                            <m:t>𝐼</m:t>
                          </m:r>
                        </m:e>
                        <m:sub>
                          <m:r>
                            <a:rPr lang="es-ES" sz="2000" i="1">
                              <a:latin typeface="Cambria Math" panose="02040503050406030204" pitchFamily="18" charset="0"/>
                            </a:rPr>
                            <m:t>𝜆</m:t>
                          </m:r>
                        </m:sub>
                      </m:sSub>
                      <m:r>
                        <a:rPr lang="es-ES" sz="2000" i="0">
                          <a:latin typeface="Cambria Math" panose="02040503050406030204" pitchFamily="18" charset="0"/>
                        </a:rPr>
                        <m:t>=</m:t>
                      </m:r>
                      <m:sSub>
                        <m:sSubPr>
                          <m:ctrlPr>
                            <a:rPr lang="es-ES" sz="2000" i="1">
                              <a:solidFill>
                                <a:srgbClr val="836967"/>
                              </a:solidFill>
                              <a:latin typeface="Cambria Math" panose="02040503050406030204" pitchFamily="18" charset="0"/>
                            </a:rPr>
                          </m:ctrlPr>
                        </m:sSubPr>
                        <m:e>
                          <m:r>
                            <a:rPr lang="es-ES" sz="2000" i="1">
                              <a:latin typeface="Cambria Math" panose="02040503050406030204" pitchFamily="18" charset="0"/>
                            </a:rPr>
                            <m:t>𝐼</m:t>
                          </m:r>
                        </m:e>
                        <m:sub>
                          <m:r>
                            <a:rPr lang="es-ES" sz="2000" i="0">
                              <a:latin typeface="Cambria Math" panose="02040503050406030204" pitchFamily="18" charset="0"/>
                            </a:rPr>
                            <m:t>0</m:t>
                          </m:r>
                          <m:r>
                            <a:rPr lang="es-ES" sz="2000" i="1">
                              <a:latin typeface="Cambria Math" panose="02040503050406030204" pitchFamily="18" charset="0"/>
                            </a:rPr>
                            <m:t>𝜆</m:t>
                          </m:r>
                        </m:sub>
                      </m:sSub>
                      <m:sSup>
                        <m:sSupPr>
                          <m:ctrlPr>
                            <a:rPr lang="es-ES" sz="2000" i="1">
                              <a:solidFill>
                                <a:srgbClr val="836967"/>
                              </a:solidFill>
                              <a:latin typeface="Cambria Math" panose="02040503050406030204" pitchFamily="18" charset="0"/>
                            </a:rPr>
                          </m:ctrlPr>
                        </m:sSupPr>
                        <m:e>
                          <m:r>
                            <a:rPr lang="es-ES" sz="2000" i="0">
                              <a:latin typeface="Cambria Math" panose="02040503050406030204" pitchFamily="18" charset="0"/>
                            </a:rPr>
                            <m:t>∙</m:t>
                          </m:r>
                          <m:r>
                            <a:rPr lang="es-ES" sz="2000" i="1">
                              <a:latin typeface="Cambria Math" panose="02040503050406030204" pitchFamily="18" charset="0"/>
                            </a:rPr>
                            <m:t>𝑒</m:t>
                          </m:r>
                        </m:e>
                        <m:sup>
                          <m:r>
                            <a:rPr lang="es-ES" sz="2000" i="0">
                              <a:latin typeface="Cambria Math" panose="02040503050406030204" pitchFamily="18" charset="0"/>
                            </a:rPr>
                            <m:t>−</m:t>
                          </m:r>
                          <m:sSub>
                            <m:sSubPr>
                              <m:ctrlPr>
                                <a:rPr lang="es-ES" sz="2000" i="1">
                                  <a:solidFill>
                                    <a:srgbClr val="836967"/>
                                  </a:solidFill>
                                  <a:latin typeface="Cambria Math" panose="02040503050406030204" pitchFamily="18" charset="0"/>
                                </a:rPr>
                              </m:ctrlPr>
                            </m:sSubPr>
                            <m:e>
                              <m:r>
                                <a:rPr lang="es-ES" sz="2000" i="1">
                                  <a:latin typeface="Cambria Math" panose="02040503050406030204" pitchFamily="18" charset="0"/>
                                </a:rPr>
                                <m:t>𝜎</m:t>
                              </m:r>
                            </m:e>
                            <m:sub>
                              <m:r>
                                <a:rPr lang="es-ES" sz="2000" i="1">
                                  <a:latin typeface="Cambria Math" panose="02040503050406030204" pitchFamily="18" charset="0"/>
                                </a:rPr>
                                <m:t>𝑒𝑥𝑡</m:t>
                              </m:r>
                            </m:sub>
                          </m:sSub>
                          <m:d>
                            <m:dPr>
                              <m:ctrlPr>
                                <a:rPr lang="es-ES" sz="2000" i="1">
                                  <a:latin typeface="Cambria Math" panose="02040503050406030204" pitchFamily="18" charset="0"/>
                                </a:rPr>
                              </m:ctrlPr>
                            </m:dPr>
                            <m:e>
                              <m:r>
                                <a:rPr lang="es-ES" sz="2000" i="1">
                                  <a:latin typeface="Cambria Math" panose="02040503050406030204" pitchFamily="18" charset="0"/>
                                </a:rPr>
                                <m:t>𝜆</m:t>
                              </m:r>
                            </m:e>
                          </m:d>
                          <m:r>
                            <a:rPr lang="es-ES" sz="2000" i="0">
                              <a:latin typeface="Cambria Math" panose="02040503050406030204" pitchFamily="18" charset="0"/>
                            </a:rPr>
                            <m:t>∙</m:t>
                          </m:r>
                          <m:r>
                            <a:rPr lang="es-ES" sz="2000" i="1">
                              <a:latin typeface="Cambria Math" panose="02040503050406030204" pitchFamily="18" charset="0"/>
                            </a:rPr>
                            <m:t>𝑥</m:t>
                          </m:r>
                        </m:sup>
                      </m:sSup>
                    </m:oMath>
                  </m:oMathPara>
                </a14:m>
                <a:endParaRPr lang="es-ES" sz="2000" dirty="0"/>
              </a:p>
            </p:txBody>
          </p:sp>
        </mc:Choice>
        <mc:Fallback xmlns="">
          <p:sp>
            <p:nvSpPr>
              <p:cNvPr id="16" name="CuadroTexto 15">
                <a:extLst>
                  <a:ext uri="{FF2B5EF4-FFF2-40B4-BE49-F238E27FC236}">
                    <a16:creationId xmlns:a16="http://schemas.microsoft.com/office/drawing/2014/main" id="{52C566C9-F458-4691-9563-7190785AE941}"/>
                  </a:ext>
                </a:extLst>
              </p:cNvPr>
              <p:cNvSpPr txBox="1">
                <a:spLocks noRot="1" noChangeAspect="1" noMove="1" noResize="1" noEditPoints="1" noAdjustHandles="1" noChangeArrowheads="1" noChangeShapeType="1" noTextEdit="1"/>
              </p:cNvSpPr>
              <p:nvPr/>
            </p:nvSpPr>
            <p:spPr>
              <a:xfrm>
                <a:off x="6387950" y="2572152"/>
                <a:ext cx="2321030" cy="774956"/>
              </a:xfrm>
              <a:prstGeom prst="rect">
                <a:avLst/>
              </a:prstGeom>
              <a:blipFill>
                <a:blip r:embed="rId5"/>
                <a:stretch>
                  <a:fillRect t="-4724" b="-787"/>
                </a:stretch>
              </a:blipFill>
            </p:spPr>
            <p:txBody>
              <a:bodyPr/>
              <a:lstStyle/>
              <a:p>
                <a:r>
                  <a:rPr lang="es-ES">
                    <a:noFill/>
                  </a:rPr>
                  <a:t> </a:t>
                </a:r>
              </a:p>
            </p:txBody>
          </p:sp>
        </mc:Fallback>
      </mc:AlternateContent>
      <p:grpSp>
        <p:nvGrpSpPr>
          <p:cNvPr id="68" name="Grupo 67">
            <a:extLst>
              <a:ext uri="{FF2B5EF4-FFF2-40B4-BE49-F238E27FC236}">
                <a16:creationId xmlns:a16="http://schemas.microsoft.com/office/drawing/2014/main" id="{DA3DDB49-CCEF-4863-8AD8-F8B32EB87F3B}"/>
              </a:ext>
            </a:extLst>
          </p:cNvPr>
          <p:cNvGrpSpPr/>
          <p:nvPr/>
        </p:nvGrpSpPr>
        <p:grpSpPr>
          <a:xfrm>
            <a:off x="5989041" y="3524607"/>
            <a:ext cx="3476506" cy="2211388"/>
            <a:chOff x="5989041" y="3524607"/>
            <a:chExt cx="3476506" cy="2211388"/>
          </a:xfrm>
        </p:grpSpPr>
        <p:grpSp>
          <p:nvGrpSpPr>
            <p:cNvPr id="65" name="Grupo 64">
              <a:extLst>
                <a:ext uri="{FF2B5EF4-FFF2-40B4-BE49-F238E27FC236}">
                  <a16:creationId xmlns:a16="http://schemas.microsoft.com/office/drawing/2014/main" id="{57E46858-343E-44C4-A896-0819A55BA1B2}"/>
                </a:ext>
              </a:extLst>
            </p:cNvPr>
            <p:cNvGrpSpPr/>
            <p:nvPr/>
          </p:nvGrpSpPr>
          <p:grpSpPr>
            <a:xfrm>
              <a:off x="6198472" y="3524607"/>
              <a:ext cx="3267075" cy="2211388"/>
              <a:chOff x="6198472" y="3524607"/>
              <a:chExt cx="3267075" cy="2211388"/>
            </a:xfrm>
          </p:grpSpPr>
          <p:pic>
            <p:nvPicPr>
              <p:cNvPr id="60" name="Imagen 59">
                <a:extLst>
                  <a:ext uri="{FF2B5EF4-FFF2-40B4-BE49-F238E27FC236}">
                    <a16:creationId xmlns:a16="http://schemas.microsoft.com/office/drawing/2014/main" id="{949ED229-5FB9-4426-B59B-DB8AE8CDF45A}"/>
                  </a:ext>
                </a:extLst>
              </p:cNvPr>
              <p:cNvPicPr>
                <a:picLocks noChangeAspect="1"/>
              </p:cNvPicPr>
              <p:nvPr/>
            </p:nvPicPr>
            <p:blipFill>
              <a:blip r:embed="rId6"/>
              <a:stretch>
                <a:fillRect/>
              </a:stretch>
            </p:blipFill>
            <p:spPr>
              <a:xfrm>
                <a:off x="6198472" y="3524607"/>
                <a:ext cx="3267075" cy="2211388"/>
              </a:xfrm>
              <a:prstGeom prst="rect">
                <a:avLst/>
              </a:prstGeom>
            </p:spPr>
          </p:pic>
          <mc:AlternateContent xmlns:mc="http://schemas.openxmlformats.org/markup-compatibility/2006" xmlns:a14="http://schemas.microsoft.com/office/drawing/2010/main">
            <mc:Choice Requires="a14">
              <p:sp>
                <p:nvSpPr>
                  <p:cNvPr id="62" name="CuadroTexto 61">
                    <a:extLst>
                      <a:ext uri="{FF2B5EF4-FFF2-40B4-BE49-F238E27FC236}">
                        <a16:creationId xmlns:a16="http://schemas.microsoft.com/office/drawing/2014/main" id="{C4D30142-E9E8-421F-8346-5F36089BA2E6}"/>
                      </a:ext>
                    </a:extLst>
                  </p:cNvPr>
                  <p:cNvSpPr txBox="1"/>
                  <p:nvPr/>
                </p:nvSpPr>
                <p:spPr>
                  <a:xfrm>
                    <a:off x="7789530" y="5245586"/>
                    <a:ext cx="616229"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800" i="1" smtClean="0">
                                  <a:solidFill>
                                    <a:srgbClr val="836967"/>
                                  </a:solidFill>
                                  <a:latin typeface="Cambria Math" panose="02040503050406030204" pitchFamily="18" charset="0"/>
                                </a:rPr>
                              </m:ctrlPr>
                            </m:sSubPr>
                            <m:e>
                              <m:r>
                                <a:rPr lang="es-ES" sz="1800" i="1">
                                  <a:latin typeface="Cambria Math" panose="02040503050406030204" pitchFamily="18" charset="0"/>
                                </a:rPr>
                                <m:t>𝐼</m:t>
                              </m:r>
                            </m:e>
                            <m:sub>
                              <m:r>
                                <a:rPr lang="es-ES" sz="1800" i="1">
                                  <a:latin typeface="Cambria Math" panose="02040503050406030204" pitchFamily="18" charset="0"/>
                                </a:rPr>
                                <m:t>𝜆</m:t>
                              </m:r>
                            </m:sub>
                          </m:sSub>
                        </m:oMath>
                      </m:oMathPara>
                    </a14:m>
                    <a:endParaRPr lang="es-ES" dirty="0"/>
                  </a:p>
                </p:txBody>
              </p:sp>
            </mc:Choice>
            <mc:Fallback xmlns="">
              <p:sp>
                <p:nvSpPr>
                  <p:cNvPr id="62" name="CuadroTexto 61">
                    <a:extLst>
                      <a:ext uri="{FF2B5EF4-FFF2-40B4-BE49-F238E27FC236}">
                        <a16:creationId xmlns:a16="http://schemas.microsoft.com/office/drawing/2014/main" id="{C4D30142-E9E8-421F-8346-5F36089BA2E6}"/>
                      </a:ext>
                    </a:extLst>
                  </p:cNvPr>
                  <p:cNvSpPr txBox="1">
                    <a:spLocks noRot="1" noChangeAspect="1" noMove="1" noResize="1" noEditPoints="1" noAdjustHandles="1" noChangeArrowheads="1" noChangeShapeType="1" noTextEdit="1"/>
                  </p:cNvSpPr>
                  <p:nvPr/>
                </p:nvSpPr>
                <p:spPr>
                  <a:xfrm>
                    <a:off x="7789530" y="5245586"/>
                    <a:ext cx="616229" cy="369332"/>
                  </a:xfrm>
                  <a:prstGeom prst="rect">
                    <a:avLst/>
                  </a:prstGeom>
                  <a:blipFill>
                    <a:blip r:embed="rId7"/>
                    <a:stretch>
                      <a:fillRect/>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64" name="CuadroTexto 63">
                    <a:extLst>
                      <a:ext uri="{FF2B5EF4-FFF2-40B4-BE49-F238E27FC236}">
                        <a16:creationId xmlns:a16="http://schemas.microsoft.com/office/drawing/2014/main" id="{20C449E0-EDA4-4776-9AA9-1C4ACE7EC61D}"/>
                      </a:ext>
                    </a:extLst>
                  </p:cNvPr>
                  <p:cNvSpPr txBox="1"/>
                  <p:nvPr/>
                </p:nvSpPr>
                <p:spPr>
                  <a:xfrm>
                    <a:off x="7646271" y="3631210"/>
                    <a:ext cx="790073"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sz="1800" i="1" smtClean="0">
                                  <a:solidFill>
                                    <a:srgbClr val="836967"/>
                                  </a:solidFill>
                                  <a:latin typeface="Cambria Math" panose="02040503050406030204" pitchFamily="18" charset="0"/>
                                </a:rPr>
                              </m:ctrlPr>
                            </m:sSubPr>
                            <m:e>
                              <m:r>
                                <a:rPr lang="es-ES" sz="1800" i="1">
                                  <a:latin typeface="Cambria Math" panose="02040503050406030204" pitchFamily="18" charset="0"/>
                                </a:rPr>
                                <m:t>𝐼</m:t>
                              </m:r>
                            </m:e>
                            <m:sub>
                              <m:r>
                                <a:rPr lang="es-ES" sz="1800" i="0">
                                  <a:latin typeface="Cambria Math" panose="02040503050406030204" pitchFamily="18" charset="0"/>
                                </a:rPr>
                                <m:t>0</m:t>
                              </m:r>
                              <m:r>
                                <a:rPr lang="es-ES" sz="1800" i="1">
                                  <a:latin typeface="Cambria Math" panose="02040503050406030204" pitchFamily="18" charset="0"/>
                                </a:rPr>
                                <m:t>𝜆</m:t>
                              </m:r>
                            </m:sub>
                          </m:sSub>
                        </m:oMath>
                      </m:oMathPara>
                    </a14:m>
                    <a:endParaRPr lang="es-ES" dirty="0"/>
                  </a:p>
                </p:txBody>
              </p:sp>
            </mc:Choice>
            <mc:Fallback xmlns="">
              <p:sp>
                <p:nvSpPr>
                  <p:cNvPr id="64" name="CuadroTexto 63">
                    <a:extLst>
                      <a:ext uri="{FF2B5EF4-FFF2-40B4-BE49-F238E27FC236}">
                        <a16:creationId xmlns:a16="http://schemas.microsoft.com/office/drawing/2014/main" id="{20C449E0-EDA4-4776-9AA9-1C4ACE7EC61D}"/>
                      </a:ext>
                    </a:extLst>
                  </p:cNvPr>
                  <p:cNvSpPr txBox="1">
                    <a:spLocks noRot="1" noChangeAspect="1" noMove="1" noResize="1" noEditPoints="1" noAdjustHandles="1" noChangeArrowheads="1" noChangeShapeType="1" noTextEdit="1"/>
                  </p:cNvSpPr>
                  <p:nvPr/>
                </p:nvSpPr>
                <p:spPr>
                  <a:xfrm>
                    <a:off x="7646271" y="3631210"/>
                    <a:ext cx="790073" cy="369332"/>
                  </a:xfrm>
                  <a:prstGeom prst="rect">
                    <a:avLst/>
                  </a:prstGeom>
                  <a:blipFill>
                    <a:blip r:embed="rId8"/>
                    <a:stretch>
                      <a:fillRect b="-1667"/>
                    </a:stretch>
                  </a:blipFill>
                </p:spPr>
                <p:txBody>
                  <a:bodyPr/>
                  <a:lstStyle/>
                  <a:p>
                    <a:r>
                      <a:rPr lang="es-ES">
                        <a:noFill/>
                      </a:rPr>
                      <a:t> </a:t>
                    </a:r>
                  </a:p>
                </p:txBody>
              </p:sp>
            </mc:Fallback>
          </mc:AlternateContent>
        </p:grpSp>
        <mc:AlternateContent xmlns:mc="http://schemas.openxmlformats.org/markup-compatibility/2006" xmlns:a14="http://schemas.microsoft.com/office/drawing/2010/main">
          <mc:Choice Requires="a14">
            <p:sp>
              <p:nvSpPr>
                <p:cNvPr id="67" name="CuadroTexto 66">
                  <a:extLst>
                    <a:ext uri="{FF2B5EF4-FFF2-40B4-BE49-F238E27FC236}">
                      <a16:creationId xmlns:a16="http://schemas.microsoft.com/office/drawing/2014/main" id="{97786106-588E-4323-9E6E-70BF4DE2DA86}"/>
                    </a:ext>
                  </a:extLst>
                </p:cNvPr>
                <p:cNvSpPr txBox="1"/>
                <p:nvPr/>
              </p:nvSpPr>
              <p:spPr>
                <a:xfrm>
                  <a:off x="5989041" y="4445635"/>
                  <a:ext cx="157802"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es-ES" sz="1800" i="1" smtClean="0">
                            <a:latin typeface="Cambria Math" panose="02040503050406030204" pitchFamily="18" charset="0"/>
                          </a:rPr>
                          <m:t>𝑥</m:t>
                        </m:r>
                      </m:oMath>
                    </m:oMathPara>
                  </a14:m>
                  <a:endParaRPr lang="es-ES" dirty="0"/>
                </a:p>
              </p:txBody>
            </p:sp>
          </mc:Choice>
          <mc:Fallback xmlns="">
            <p:sp>
              <p:nvSpPr>
                <p:cNvPr id="67" name="CuadroTexto 66">
                  <a:extLst>
                    <a:ext uri="{FF2B5EF4-FFF2-40B4-BE49-F238E27FC236}">
                      <a16:creationId xmlns:a16="http://schemas.microsoft.com/office/drawing/2014/main" id="{97786106-588E-4323-9E6E-70BF4DE2DA86}"/>
                    </a:ext>
                  </a:extLst>
                </p:cNvPr>
                <p:cNvSpPr txBox="1">
                  <a:spLocks noRot="1" noChangeAspect="1" noMove="1" noResize="1" noEditPoints="1" noAdjustHandles="1" noChangeArrowheads="1" noChangeShapeType="1" noTextEdit="1"/>
                </p:cNvSpPr>
                <p:nvPr/>
              </p:nvSpPr>
              <p:spPr>
                <a:xfrm>
                  <a:off x="5989041" y="4445635"/>
                  <a:ext cx="157802" cy="369332"/>
                </a:xfrm>
                <a:prstGeom prst="rect">
                  <a:avLst/>
                </a:prstGeom>
                <a:blipFill>
                  <a:blip r:embed="rId9"/>
                  <a:stretch>
                    <a:fillRect r="-65385"/>
                  </a:stretch>
                </a:blipFill>
              </p:spPr>
              <p:txBody>
                <a:bodyPr/>
                <a:lstStyle/>
                <a:p>
                  <a:r>
                    <a:rPr lang="es-ES">
                      <a:noFill/>
                    </a:rPr>
                    <a:t> </a:t>
                  </a:r>
                </a:p>
              </p:txBody>
            </p:sp>
          </mc:Fallback>
        </mc:AlternateContent>
      </p:grpSp>
      <mc:AlternateContent xmlns:mc="http://schemas.openxmlformats.org/markup-compatibility/2006" xmlns:a14="http://schemas.microsoft.com/office/drawing/2010/main">
        <mc:Choice Requires="a14">
          <p:sp>
            <p:nvSpPr>
              <p:cNvPr id="70" name="CuadroTexto 69">
                <a:extLst>
                  <a:ext uri="{FF2B5EF4-FFF2-40B4-BE49-F238E27FC236}">
                    <a16:creationId xmlns:a16="http://schemas.microsoft.com/office/drawing/2014/main" id="{CF87D0A4-F79E-46A6-BB70-270905DA78F0}"/>
                  </a:ext>
                </a:extLst>
              </p:cNvPr>
              <p:cNvSpPr txBox="1"/>
              <p:nvPr/>
            </p:nvSpPr>
            <p:spPr>
              <a:xfrm>
                <a:off x="3232911" y="5745103"/>
                <a:ext cx="3832670" cy="369332"/>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es-ES" i="1" smtClean="0">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𝑒𝑥𝑡</m:t>
                          </m:r>
                        </m:sub>
                      </m:sSub>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𝜆</m:t>
                          </m:r>
                        </m:e>
                      </m:d>
                      <m:r>
                        <a:rPr lang="es-ES" i="0">
                          <a:latin typeface="Cambria Math" panose="02040503050406030204" pitchFamily="18" charset="0"/>
                        </a:rPr>
                        <m:t>=</m:t>
                      </m:r>
                      <m:sSub>
                        <m:sSubPr>
                          <m:ctrlPr>
                            <a:rPr lang="es-ES" i="1">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𝑠</m:t>
                          </m:r>
                        </m:sub>
                      </m:sSub>
                      <m:d>
                        <m:dPr>
                          <m:ctrlPr>
                            <a:rPr lang="es-ES" i="1" smtClean="0">
                              <a:solidFill>
                                <a:srgbClr val="836967"/>
                              </a:solidFill>
                              <a:latin typeface="Cambria Math" panose="02040503050406030204" pitchFamily="18" charset="0"/>
                            </a:rPr>
                          </m:ctrlPr>
                        </m:dPr>
                        <m:e>
                          <m:r>
                            <a:rPr lang="es-ES" i="1">
                              <a:latin typeface="Cambria Math" panose="02040503050406030204" pitchFamily="18" charset="0"/>
                            </a:rPr>
                            <m:t>𝜆</m:t>
                          </m:r>
                        </m:e>
                      </m:d>
                      <m:r>
                        <a:rPr lang="es-ES" i="0">
                          <a:latin typeface="Cambria Math" panose="02040503050406030204" pitchFamily="18" charset="0"/>
                        </a:rPr>
                        <m:t>+</m:t>
                      </m:r>
                      <m:sSub>
                        <m:sSubPr>
                          <m:ctrlPr>
                            <a:rPr lang="es-ES" i="1">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𝑎</m:t>
                          </m:r>
                        </m:sub>
                      </m:sSub>
                      <m:d>
                        <m:dPr>
                          <m:ctrlPr>
                            <a:rPr lang="es-ES" i="1">
                              <a:latin typeface="Cambria Math" panose="02040503050406030204" pitchFamily="18" charset="0"/>
                            </a:rPr>
                          </m:ctrlPr>
                        </m:dPr>
                        <m:e>
                          <m:r>
                            <a:rPr lang="es-ES" i="1">
                              <a:latin typeface="Cambria Math" panose="02040503050406030204" pitchFamily="18" charset="0"/>
                            </a:rPr>
                            <m:t>𝜆</m:t>
                          </m:r>
                        </m:e>
                      </m:d>
                    </m:oMath>
                  </m:oMathPara>
                </a14:m>
                <a:endParaRPr lang="es-ES" dirty="0"/>
              </a:p>
            </p:txBody>
          </p:sp>
        </mc:Choice>
        <mc:Fallback xmlns="">
          <p:sp>
            <p:nvSpPr>
              <p:cNvPr id="70" name="CuadroTexto 69">
                <a:extLst>
                  <a:ext uri="{FF2B5EF4-FFF2-40B4-BE49-F238E27FC236}">
                    <a16:creationId xmlns:a16="http://schemas.microsoft.com/office/drawing/2014/main" id="{CF87D0A4-F79E-46A6-BB70-270905DA78F0}"/>
                  </a:ext>
                </a:extLst>
              </p:cNvPr>
              <p:cNvSpPr txBox="1">
                <a:spLocks noRot="1" noChangeAspect="1" noMove="1" noResize="1" noEditPoints="1" noAdjustHandles="1" noChangeArrowheads="1" noChangeShapeType="1" noTextEdit="1"/>
              </p:cNvSpPr>
              <p:nvPr/>
            </p:nvSpPr>
            <p:spPr>
              <a:xfrm>
                <a:off x="3232911" y="5745103"/>
                <a:ext cx="3832670" cy="369332"/>
              </a:xfrm>
              <a:prstGeom prst="rect">
                <a:avLst/>
              </a:prstGeom>
              <a:blipFill>
                <a:blip r:embed="rId10"/>
                <a:stretch>
                  <a:fillRect/>
                </a:stretch>
              </a:blipFill>
            </p:spPr>
            <p:txBody>
              <a:bodyPr/>
              <a:lstStyle/>
              <a:p>
                <a:r>
                  <a:rPr lang="es-ES">
                    <a:noFill/>
                  </a:rPr>
                  <a:t> </a:t>
                </a:r>
              </a:p>
            </p:txBody>
          </p:sp>
        </mc:Fallback>
      </mc:AlternateContent>
    </p:spTree>
    <p:extLst>
      <p:ext uri="{BB962C8B-B14F-4D97-AF65-F5344CB8AC3E}">
        <p14:creationId xmlns:p14="http://schemas.microsoft.com/office/powerpoint/2010/main" val="40385594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5" y="242597"/>
            <a:ext cx="8798767" cy="754694"/>
          </a:xfrm>
          <a:prstGeom prst="rect">
            <a:avLst/>
          </a:prstGeom>
          <a:noFill/>
        </p:spPr>
        <p:txBody>
          <a:bodyPr wrap="square" rtlCol="0">
            <a:spAutoFit/>
          </a:bodyPr>
          <a:lstStyle/>
          <a:p>
            <a:pPr>
              <a:lnSpc>
                <a:spcPct val="150000"/>
              </a:lnSpc>
            </a:pPr>
            <a:r>
              <a:rPr lang="es-ES" sz="3200" dirty="0"/>
              <a:t>CONCLUSIONES Y PROYECCIÓN FUTURA</a:t>
            </a:r>
          </a:p>
        </p:txBody>
      </p:sp>
      <p:sp>
        <p:nvSpPr>
          <p:cNvPr id="6" name="CuadroTexto 5">
            <a:extLst>
              <a:ext uri="{FF2B5EF4-FFF2-40B4-BE49-F238E27FC236}">
                <a16:creationId xmlns:a16="http://schemas.microsoft.com/office/drawing/2014/main" id="{7C14DEF1-47A1-A8BA-6F4F-82EBA2DE72E7}"/>
              </a:ext>
            </a:extLst>
          </p:cNvPr>
          <p:cNvSpPr txBox="1"/>
          <p:nvPr/>
        </p:nvSpPr>
        <p:spPr>
          <a:xfrm>
            <a:off x="842277" y="1260091"/>
            <a:ext cx="9648825" cy="2585323"/>
          </a:xfrm>
          <a:prstGeom prst="rect">
            <a:avLst/>
          </a:prstGeom>
          <a:noFill/>
        </p:spPr>
        <p:txBody>
          <a:bodyPr wrap="square" rtlCol="0">
            <a:spAutoFit/>
          </a:bodyPr>
          <a:lstStyle/>
          <a:p>
            <a:r>
              <a:rPr lang="es-ES" dirty="0"/>
              <a:t>Posibles futuras investigaciones sobre la dispersión de la luz por aerosoles atmosféricos podrían ser:</a:t>
            </a:r>
          </a:p>
          <a:p>
            <a:endParaRPr lang="es-ES" dirty="0"/>
          </a:p>
          <a:p>
            <a:pPr marL="285750" indent="-285750">
              <a:buFont typeface="Arial" panose="020B0604020202020204" pitchFamily="34" charset="0"/>
              <a:buChar char="•"/>
            </a:pPr>
            <a:r>
              <a:rPr lang="es-ES" dirty="0"/>
              <a:t> Ampliar el período de estudio a un año</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dirty="0"/>
              <a:t> Estudiar la evolución de la dispersión con humedades relativas superiores al 80%</a:t>
            </a:r>
          </a:p>
          <a:p>
            <a:pPr marL="285750" indent="-285750">
              <a:buFont typeface="Arial" panose="020B0604020202020204" pitchFamily="34" charset="0"/>
              <a:buChar char="•"/>
            </a:pPr>
            <a:endParaRPr lang="es-ES" dirty="0"/>
          </a:p>
          <a:p>
            <a:pPr marL="285750" indent="-285750">
              <a:buFont typeface="Arial" panose="020B0604020202020204" pitchFamily="34" charset="0"/>
              <a:buChar char="•"/>
            </a:pPr>
            <a:r>
              <a:rPr lang="es-ES" dirty="0"/>
              <a:t> Cambiar el emplazamiento de los nefelómetros a un lugar diferente al entorno suburbano</a:t>
            </a:r>
          </a:p>
          <a:p>
            <a:pPr marL="285750" indent="-285750">
              <a:buFont typeface="Arial" panose="020B0604020202020204" pitchFamily="34" charset="0"/>
              <a:buChar char="•"/>
            </a:pPr>
            <a:endParaRPr lang="es-ES" dirty="0"/>
          </a:p>
          <a:p>
            <a:endParaRPr lang="es-ES" dirty="0"/>
          </a:p>
        </p:txBody>
      </p:sp>
      <p:pic>
        <p:nvPicPr>
          <p:cNvPr id="12" name="Picture 4" descr="Servicio de Comunicación, Marketing y Atención al ...">
            <a:extLst>
              <a:ext uri="{FF2B5EF4-FFF2-40B4-BE49-F238E27FC236}">
                <a16:creationId xmlns:a16="http://schemas.microsoft.com/office/drawing/2014/main" id="{3F2B7379-DC9D-A85E-C8C3-392661687B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281" y="4805712"/>
            <a:ext cx="1586205" cy="1935162"/>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n 12" descr="Logotipo&#10;&#10;Descripción generada automáticamente">
            <a:extLst>
              <a:ext uri="{FF2B5EF4-FFF2-40B4-BE49-F238E27FC236}">
                <a16:creationId xmlns:a16="http://schemas.microsoft.com/office/drawing/2014/main" id="{ACDC0FD3-5E96-47C4-7EE9-987A30DD9597}"/>
              </a:ext>
            </a:extLst>
          </p:cNvPr>
          <p:cNvPicPr/>
          <p:nvPr/>
        </p:nvPicPr>
        <p:blipFill>
          <a:blip r:embed="rId3"/>
          <a:srcRect/>
          <a:stretch>
            <a:fillRect/>
          </a:stretch>
        </p:blipFill>
        <p:spPr>
          <a:xfrm>
            <a:off x="4831319" y="5224691"/>
            <a:ext cx="1944642" cy="1198548"/>
          </a:xfrm>
          <a:prstGeom prst="rect">
            <a:avLst/>
          </a:prstGeom>
          <a:noFill/>
          <a:ln>
            <a:noFill/>
            <a:prstDash/>
          </a:ln>
        </p:spPr>
      </p:pic>
      <p:pic>
        <p:nvPicPr>
          <p:cNvPr id="14" name="Imagen 13" descr="Logotipo, nombre de la empresa&#10;&#10;Descripción generada automáticamente">
            <a:extLst>
              <a:ext uri="{FF2B5EF4-FFF2-40B4-BE49-F238E27FC236}">
                <a16:creationId xmlns:a16="http://schemas.microsoft.com/office/drawing/2014/main" id="{C30F9A96-61C8-3269-B5D0-F333F5028FBC}"/>
              </a:ext>
            </a:extLst>
          </p:cNvPr>
          <p:cNvPicPr/>
          <p:nvPr/>
        </p:nvPicPr>
        <p:blipFill>
          <a:blip r:embed="rId4"/>
          <a:srcRect/>
          <a:stretch>
            <a:fillRect/>
          </a:stretch>
        </p:blipFill>
        <p:spPr>
          <a:xfrm>
            <a:off x="9195702" y="5389308"/>
            <a:ext cx="1094105" cy="869315"/>
          </a:xfrm>
          <a:prstGeom prst="rect">
            <a:avLst/>
          </a:prstGeom>
          <a:noFill/>
          <a:ln>
            <a:noFill/>
            <a:prstDash/>
          </a:ln>
        </p:spPr>
      </p:pic>
      <p:sp>
        <p:nvSpPr>
          <p:cNvPr id="15" name="CuadroTexto 14">
            <a:extLst>
              <a:ext uri="{FF2B5EF4-FFF2-40B4-BE49-F238E27FC236}">
                <a16:creationId xmlns:a16="http://schemas.microsoft.com/office/drawing/2014/main" id="{838A1570-D56A-DB0A-5E33-ABE74909940B}"/>
              </a:ext>
            </a:extLst>
          </p:cNvPr>
          <p:cNvSpPr txBox="1"/>
          <p:nvPr/>
        </p:nvSpPr>
        <p:spPr>
          <a:xfrm>
            <a:off x="4021493" y="3845414"/>
            <a:ext cx="3564294" cy="584775"/>
          </a:xfrm>
          <a:prstGeom prst="rect">
            <a:avLst/>
          </a:prstGeom>
          <a:noFill/>
        </p:spPr>
        <p:txBody>
          <a:bodyPr wrap="square" rtlCol="0">
            <a:spAutoFit/>
          </a:bodyPr>
          <a:lstStyle/>
          <a:p>
            <a:pPr algn="ctr"/>
            <a:r>
              <a:rPr lang="es-ES" sz="3200" dirty="0">
                <a:latin typeface="Amasis MT Pro Black" panose="02040A04050005020304" pitchFamily="18" charset="0"/>
              </a:rPr>
              <a:t>. . .</a:t>
            </a:r>
          </a:p>
        </p:txBody>
      </p:sp>
      <p:sp>
        <p:nvSpPr>
          <p:cNvPr id="7" name="Marcador de número de diapositiva 1">
            <a:extLst>
              <a:ext uri="{FF2B5EF4-FFF2-40B4-BE49-F238E27FC236}">
                <a16:creationId xmlns:a16="http://schemas.microsoft.com/office/drawing/2014/main" id="{7C57FEC0-CB6B-60A4-A8E1-DCD5728832CB}"/>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40</a:t>
            </a:fld>
            <a:endParaRPr lang="en-US" sz="1600" dirty="0">
              <a:solidFill>
                <a:schemeClr val="tx1"/>
              </a:solidFill>
            </a:endParaRPr>
          </a:p>
        </p:txBody>
      </p:sp>
      <p:sp>
        <p:nvSpPr>
          <p:cNvPr id="11" name="CuadroTexto 10">
            <a:extLst>
              <a:ext uri="{FF2B5EF4-FFF2-40B4-BE49-F238E27FC236}">
                <a16:creationId xmlns:a16="http://schemas.microsoft.com/office/drawing/2014/main" id="{FAEB43AD-5309-4B93-BE39-BC5B5244288C}"/>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6" name="Picture 4" descr="Servicio de Comunicación, Marketing y Atención al ...">
            <a:extLst>
              <a:ext uri="{FF2B5EF4-FFF2-40B4-BE49-F238E27FC236}">
                <a16:creationId xmlns:a16="http://schemas.microsoft.com/office/drawing/2014/main" id="{2E2DC1BB-3AEC-4C63-B16E-56520B9DC04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927830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28" name="Picture 4" descr="Servicio de Comunicación, Marketing y Atención al ...">
            <a:extLst>
              <a:ext uri="{FF2B5EF4-FFF2-40B4-BE49-F238E27FC236}">
                <a16:creationId xmlns:a16="http://schemas.microsoft.com/office/drawing/2014/main" id="{6F5BA152-6F6B-351B-6CF7-C712118D63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7305" y="215148"/>
            <a:ext cx="1586205" cy="1935162"/>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descr="Logotipo&#10;&#10;Descripción generada automáticamente">
            <a:extLst>
              <a:ext uri="{FF2B5EF4-FFF2-40B4-BE49-F238E27FC236}">
                <a16:creationId xmlns:a16="http://schemas.microsoft.com/office/drawing/2014/main" id="{B5DF67C0-90CC-9A4A-2164-BC092F1527CE}"/>
              </a:ext>
            </a:extLst>
          </p:cNvPr>
          <p:cNvPicPr/>
          <p:nvPr/>
        </p:nvPicPr>
        <p:blipFill>
          <a:blip r:embed="rId3"/>
          <a:srcRect/>
          <a:stretch>
            <a:fillRect/>
          </a:stretch>
        </p:blipFill>
        <p:spPr>
          <a:xfrm>
            <a:off x="8070981" y="719576"/>
            <a:ext cx="1944642" cy="1198548"/>
          </a:xfrm>
          <a:prstGeom prst="rect">
            <a:avLst/>
          </a:prstGeom>
          <a:noFill/>
          <a:ln>
            <a:noFill/>
            <a:prstDash/>
          </a:ln>
        </p:spPr>
      </p:pic>
      <p:sp>
        <p:nvSpPr>
          <p:cNvPr id="7" name="CuadroTexto 6">
            <a:extLst>
              <a:ext uri="{FF2B5EF4-FFF2-40B4-BE49-F238E27FC236}">
                <a16:creationId xmlns:a16="http://schemas.microsoft.com/office/drawing/2014/main" id="{20B0E9C0-9CBF-2594-B21F-02B744D6AFD0}"/>
              </a:ext>
            </a:extLst>
          </p:cNvPr>
          <p:cNvSpPr txBox="1"/>
          <p:nvPr/>
        </p:nvSpPr>
        <p:spPr>
          <a:xfrm>
            <a:off x="2141374" y="2453950"/>
            <a:ext cx="7324531" cy="226061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Aerosol atmosférico y dispersión de radiación: un estudio de higroscopicidad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2800" b="1" i="1"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TRABAJO FIN DE GRADO 2022-2023</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ES" sz="2000" b="0" i="0" u="none" strike="noStrike" kern="1200" cap="none" spc="0" normalizeH="0" baseline="0" noProof="0" dirty="0">
                <a:ln>
                  <a:noFill/>
                </a:ln>
                <a:solidFill>
                  <a:prstClr val="black"/>
                </a:solidFill>
                <a:effectLst/>
                <a:uLnTx/>
                <a:uFillTx/>
                <a:latin typeface="Calibri" panose="020F0502020204030204"/>
                <a:ea typeface="+mn-ea"/>
                <a:cs typeface="+mn-cs"/>
              </a:rPr>
              <a:t>GRADO EN CIENCIAS AMBIENTALES</a:t>
            </a:r>
          </a:p>
        </p:txBody>
      </p:sp>
      <p:sp>
        <p:nvSpPr>
          <p:cNvPr id="8" name="CuadroTexto 7">
            <a:extLst>
              <a:ext uri="{FF2B5EF4-FFF2-40B4-BE49-F238E27FC236}">
                <a16:creationId xmlns:a16="http://schemas.microsoft.com/office/drawing/2014/main" id="{5E399072-E359-69C3-53E4-D60EE6123450}"/>
              </a:ext>
            </a:extLst>
          </p:cNvPr>
          <p:cNvSpPr txBox="1"/>
          <p:nvPr/>
        </p:nvSpPr>
        <p:spPr>
          <a:xfrm>
            <a:off x="646921" y="5445040"/>
            <a:ext cx="3526972" cy="79278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Departamento: Física Aplicada</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Área: Contaminación Atmosférica</a:t>
            </a:r>
          </a:p>
        </p:txBody>
      </p:sp>
      <p:pic>
        <p:nvPicPr>
          <p:cNvPr id="9" name="Imagen 8" descr="Logotipo, nombre de la empresa&#10;&#10;Descripción generada automáticamente">
            <a:extLst>
              <a:ext uri="{FF2B5EF4-FFF2-40B4-BE49-F238E27FC236}">
                <a16:creationId xmlns:a16="http://schemas.microsoft.com/office/drawing/2014/main" id="{E9145F41-0F73-A244-56A8-00A1F833FC36}"/>
              </a:ext>
            </a:extLst>
          </p:cNvPr>
          <p:cNvPicPr/>
          <p:nvPr/>
        </p:nvPicPr>
        <p:blipFill>
          <a:blip r:embed="rId4"/>
          <a:srcRect/>
          <a:stretch>
            <a:fillRect/>
          </a:stretch>
        </p:blipFill>
        <p:spPr>
          <a:xfrm>
            <a:off x="5300043" y="5293067"/>
            <a:ext cx="1094105" cy="869315"/>
          </a:xfrm>
          <a:prstGeom prst="rect">
            <a:avLst/>
          </a:prstGeom>
          <a:noFill/>
          <a:ln>
            <a:noFill/>
            <a:prstDash/>
          </a:ln>
        </p:spPr>
      </p:pic>
      <p:sp>
        <p:nvSpPr>
          <p:cNvPr id="10" name="CuadroTexto 9">
            <a:extLst>
              <a:ext uri="{FF2B5EF4-FFF2-40B4-BE49-F238E27FC236}">
                <a16:creationId xmlns:a16="http://schemas.microsoft.com/office/drawing/2014/main" id="{EFB69E53-63F7-A931-CCB7-25174A5EA2E6}"/>
              </a:ext>
            </a:extLst>
          </p:cNvPr>
          <p:cNvSpPr txBox="1"/>
          <p:nvPr/>
        </p:nvSpPr>
        <p:spPr>
          <a:xfrm>
            <a:off x="7613583" y="5445040"/>
            <a:ext cx="3614259" cy="792781"/>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ES" sz="1600" b="1" i="0" u="none" strike="noStrike" kern="1200" cap="none" spc="0" normalizeH="0" baseline="0" noProof="0" dirty="0">
                <a:ln>
                  <a:noFill/>
                </a:ln>
                <a:solidFill>
                  <a:prstClr val="black"/>
                </a:solidFill>
                <a:effectLst/>
                <a:uLnTx/>
                <a:uFillTx/>
                <a:latin typeface="Calibri" panose="020F0502020204030204"/>
                <a:ea typeface="+mn-ea"/>
                <a:cs typeface="+mn-cs"/>
              </a:rPr>
              <a:t>Gabriel Bernabé García</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s-ES" sz="1600" b="0" i="0" u="none" strike="noStrike" kern="1200" cap="none" spc="0" normalizeH="0" baseline="0" noProof="0" dirty="0">
                <a:ln>
                  <a:noFill/>
                </a:ln>
                <a:solidFill>
                  <a:prstClr val="black"/>
                </a:solidFill>
                <a:effectLst/>
                <a:uLnTx/>
                <a:uFillTx/>
                <a:latin typeface="Calibri" panose="020F0502020204030204"/>
                <a:ea typeface="+mn-ea"/>
                <a:cs typeface="+mn-cs"/>
              </a:rPr>
              <a:t>Tutores: Javier Crespo y Ramón Castañer</a:t>
            </a:r>
          </a:p>
        </p:txBody>
      </p:sp>
      <p:sp>
        <p:nvSpPr>
          <p:cNvPr id="12" name="Rectángulo 11">
            <a:extLst>
              <a:ext uri="{FF2B5EF4-FFF2-40B4-BE49-F238E27FC236}">
                <a16:creationId xmlns:a16="http://schemas.microsoft.com/office/drawing/2014/main" id="{9CFC4DE2-212D-A6EB-541C-F3F2BFA73ADD}"/>
              </a:ext>
            </a:extLst>
          </p:cNvPr>
          <p:cNvSpPr/>
          <p:nvPr/>
        </p:nvSpPr>
        <p:spPr>
          <a:xfrm>
            <a:off x="1976383" y="2453950"/>
            <a:ext cx="45719" cy="975050"/>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64716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5" y="242597"/>
            <a:ext cx="5126199" cy="1354217"/>
          </a:xfrm>
          <a:prstGeom prst="rect">
            <a:avLst/>
          </a:prstGeom>
          <a:noFill/>
        </p:spPr>
        <p:txBody>
          <a:bodyPr wrap="square" rtlCol="0">
            <a:spAutoFit/>
          </a:bodyPr>
          <a:lstStyle/>
          <a:p>
            <a:pPr>
              <a:lnSpc>
                <a:spcPct val="150000"/>
              </a:lnSpc>
            </a:pPr>
            <a:r>
              <a:rPr lang="es-ES" sz="3200" dirty="0"/>
              <a:t>EXTRA</a:t>
            </a:r>
          </a:p>
          <a:p>
            <a:endParaRPr lang="es-ES" sz="1600" dirty="0"/>
          </a:p>
          <a:p>
            <a:pPr marL="285750" indent="-285750">
              <a:buFont typeface="Wingdings" panose="05000000000000000000" pitchFamily="2" charset="2"/>
              <a:buChar char="§"/>
            </a:pPr>
            <a:r>
              <a:rPr lang="es-ES" dirty="0"/>
              <a:t> Más imágenes nefelómetro</a:t>
            </a:r>
          </a:p>
        </p:txBody>
      </p:sp>
      <p:sp>
        <p:nvSpPr>
          <p:cNvPr id="12" name="Marcador de número de diapositiva 1">
            <a:extLst>
              <a:ext uri="{FF2B5EF4-FFF2-40B4-BE49-F238E27FC236}">
                <a16:creationId xmlns:a16="http://schemas.microsoft.com/office/drawing/2014/main" id="{9978BB7D-D0BC-6506-99C3-5968008FFCE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42</a:t>
            </a:fld>
            <a:endParaRPr lang="en-US" sz="1600" dirty="0">
              <a:solidFill>
                <a:schemeClr val="tx1"/>
              </a:solidFill>
            </a:endParaRPr>
          </a:p>
        </p:txBody>
      </p:sp>
      <p:pic>
        <p:nvPicPr>
          <p:cNvPr id="7" name="Imagen 6" descr="Diagrama&#10;&#10;Descripción generada automáticamente">
            <a:extLst>
              <a:ext uri="{FF2B5EF4-FFF2-40B4-BE49-F238E27FC236}">
                <a16:creationId xmlns:a16="http://schemas.microsoft.com/office/drawing/2014/main" id="{7A45F999-408F-DA9A-EFF0-F9A446200F94}"/>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0038" t="48913" r="24506" b="23997"/>
          <a:stretch/>
        </p:blipFill>
        <p:spPr bwMode="auto">
          <a:xfrm>
            <a:off x="3183009" y="1923098"/>
            <a:ext cx="5825982" cy="1677352"/>
          </a:xfrm>
          <a:prstGeom prst="rect">
            <a:avLst/>
          </a:prstGeom>
          <a:ln>
            <a:noFill/>
          </a:ln>
          <a:extLst>
            <a:ext uri="{53640926-AAD7-44D8-BBD7-CCE9431645EC}">
              <a14:shadowObscured xmlns:a14="http://schemas.microsoft.com/office/drawing/2010/main"/>
            </a:ext>
          </a:extLst>
        </p:spPr>
      </p:pic>
      <p:pic>
        <p:nvPicPr>
          <p:cNvPr id="8" name="Imagen 7" descr="Interfaz de usuario gráfica, Aplicación, Word&#10;&#10;Descripción generada automáticamente">
            <a:extLst>
              <a:ext uri="{FF2B5EF4-FFF2-40B4-BE49-F238E27FC236}">
                <a16:creationId xmlns:a16="http://schemas.microsoft.com/office/drawing/2014/main" id="{433EC057-F46E-DB9E-C78B-FB58E154FF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3142" t="32609" r="21966" b="36225"/>
          <a:stretch/>
        </p:blipFill>
        <p:spPr bwMode="auto">
          <a:xfrm>
            <a:off x="3183009" y="4148243"/>
            <a:ext cx="5721115" cy="1677352"/>
          </a:xfrm>
          <a:prstGeom prst="rect">
            <a:avLst/>
          </a:prstGeom>
          <a:ln>
            <a:noFill/>
          </a:ln>
          <a:extLst>
            <a:ext uri="{53640926-AAD7-44D8-BBD7-CCE9431645EC}">
              <a14:shadowObscured xmlns:a14="http://schemas.microsoft.com/office/drawing/2010/main"/>
            </a:ext>
          </a:extLst>
        </p:spPr>
      </p:pic>
      <p:sp>
        <p:nvSpPr>
          <p:cNvPr id="9" name="CuadroTexto 8">
            <a:extLst>
              <a:ext uri="{FF2B5EF4-FFF2-40B4-BE49-F238E27FC236}">
                <a16:creationId xmlns:a16="http://schemas.microsoft.com/office/drawing/2014/main" id="{6672CDF8-DB0E-4116-83A5-C65F0109FE70}"/>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0" name="Picture 4" descr="Servicio de Comunicación, Marketing y Atención al ...">
            <a:extLst>
              <a:ext uri="{FF2B5EF4-FFF2-40B4-BE49-F238E27FC236}">
                <a16:creationId xmlns:a16="http://schemas.microsoft.com/office/drawing/2014/main" id="{A44DD293-AC1D-47B8-A1A7-146EE7BF56E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53495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5" y="242597"/>
            <a:ext cx="5126199" cy="1354217"/>
          </a:xfrm>
          <a:prstGeom prst="rect">
            <a:avLst/>
          </a:prstGeom>
          <a:noFill/>
        </p:spPr>
        <p:txBody>
          <a:bodyPr wrap="square" rtlCol="0">
            <a:spAutoFit/>
          </a:bodyPr>
          <a:lstStyle/>
          <a:p>
            <a:pPr>
              <a:lnSpc>
                <a:spcPct val="150000"/>
              </a:lnSpc>
            </a:pPr>
            <a:r>
              <a:rPr lang="es-ES" sz="3200" dirty="0"/>
              <a:t>EXTRA</a:t>
            </a:r>
          </a:p>
          <a:p>
            <a:endParaRPr lang="es-ES" sz="1600" dirty="0"/>
          </a:p>
          <a:p>
            <a:pPr marL="285750" indent="-285750">
              <a:buFont typeface="Wingdings" panose="05000000000000000000" pitchFamily="2" charset="2"/>
              <a:buChar char="§"/>
            </a:pPr>
            <a:r>
              <a:rPr lang="es-ES" dirty="0"/>
              <a:t> Ley de Lambert - </a:t>
            </a:r>
            <a:r>
              <a:rPr lang="es-ES" dirty="0" err="1"/>
              <a:t>Beer</a:t>
            </a:r>
            <a:r>
              <a:rPr lang="es-ES" dirty="0"/>
              <a:t> y Coeficiente de Extinción</a:t>
            </a:r>
          </a:p>
        </p:txBody>
      </p:sp>
      <mc:AlternateContent xmlns:mc="http://schemas.openxmlformats.org/markup-compatibility/2006" xmlns:a14="http://schemas.microsoft.com/office/drawing/2010/main">
        <mc:Choice Requires="a14">
          <p:sp>
            <p:nvSpPr>
              <p:cNvPr id="6" name="Cuadro de texto 1">
                <a:extLst>
                  <a:ext uri="{FF2B5EF4-FFF2-40B4-BE49-F238E27FC236}">
                    <a16:creationId xmlns:a16="http://schemas.microsoft.com/office/drawing/2014/main" id="{D7E2CBE5-CD84-773F-FFDF-637306C24585}"/>
                  </a:ext>
                </a:extLst>
              </p:cNvPr>
              <p:cNvSpPr txBox="1"/>
              <p:nvPr/>
            </p:nvSpPr>
            <p:spPr>
              <a:xfrm>
                <a:off x="4303910" y="1794038"/>
                <a:ext cx="3584171" cy="696160"/>
              </a:xfrm>
              <a:prstGeom prst="rect">
                <a:avLst/>
              </a:prstGeom>
              <a:solidFill>
                <a:schemeClr val="lt1"/>
              </a:solidFill>
              <a:ln w="12700">
                <a:solidFill>
                  <a:schemeClr val="tx1"/>
                </a:solidFill>
              </a:ln>
            </p:spPr>
            <p:txBody>
              <a:bodyPr rot="0" spcFirstLastPara="0" vert="horz" wrap="square" lIns="0" tIns="36000" rIns="0" bIns="0" numCol="1" spcCol="0" rtlCol="0" fromWordArt="0" anchor="t" anchorCtr="0" forceAA="0" compatLnSpc="1">
                <a:prstTxWarp prst="textNoShape">
                  <a:avLst/>
                </a:prstTxWarp>
                <a:noAutofit/>
              </a:bodyPr>
              <a:lstStyle/>
              <a:p>
                <a:pPr algn="ctr">
                  <a:lnSpc>
                    <a:spcPct val="150000"/>
                  </a:lnSpc>
                  <a:spcAft>
                    <a:spcPts val="800"/>
                  </a:spcAft>
                </a:pPr>
                <a14:m>
                  <m:oMathPara xmlns:m="http://schemas.openxmlformats.org/officeDocument/2006/math">
                    <m:oMathParaPr>
                      <m:jc m:val="centerGroup"/>
                    </m:oMathParaPr>
                    <m:oMath xmlns:m="http://schemas.openxmlformats.org/officeDocument/2006/math">
                      <m:sSub>
                        <m:sSubPr>
                          <m:ctrlPr>
                            <a:rPr lang="es-ES" sz="2400" i="1" smtClean="0">
                              <a:latin typeface="Cambria Math" panose="02040503050406030204" pitchFamily="18" charset="0"/>
                              <a:ea typeface="Cambria Math" panose="02040503050406030204" pitchFamily="18" charset="0"/>
                            </a:rPr>
                          </m:ctrlPr>
                        </m:sSubPr>
                        <m:e>
                          <m:r>
                            <a:rPr lang="es-ES" sz="2400" i="1">
                              <a:latin typeface="Cambria Math" panose="02040503050406030204" pitchFamily="18" charset="0"/>
                              <a:ea typeface="Cambria Math" panose="02040503050406030204" pitchFamily="18" charset="0"/>
                            </a:rPr>
                            <m:t>𝐼</m:t>
                          </m:r>
                        </m:e>
                        <m:sub>
                          <m:r>
                            <a:rPr lang="es-ES" sz="2400" i="1">
                              <a:latin typeface="Cambria Math" panose="02040503050406030204" pitchFamily="18" charset="0"/>
                              <a:ea typeface="Cambria Math" panose="02040503050406030204" pitchFamily="18" charset="0"/>
                            </a:rPr>
                            <m:t>𝜆</m:t>
                          </m:r>
                        </m:sub>
                      </m:sSub>
                      <m:r>
                        <a:rPr lang="es-ES" sz="2400" i="1">
                          <a:latin typeface="Cambria Math" panose="02040503050406030204" pitchFamily="18" charset="0"/>
                          <a:ea typeface="Cambria Math" panose="02040503050406030204" pitchFamily="18" charset="0"/>
                        </a:rPr>
                        <m:t>=</m:t>
                      </m:r>
                      <m:sSub>
                        <m:sSubPr>
                          <m:ctrlPr>
                            <a:rPr lang="es-ES" sz="2400" i="1">
                              <a:latin typeface="Cambria Math" panose="02040503050406030204" pitchFamily="18" charset="0"/>
                              <a:ea typeface="Cambria Math" panose="02040503050406030204" pitchFamily="18" charset="0"/>
                            </a:rPr>
                          </m:ctrlPr>
                        </m:sSubPr>
                        <m:e>
                          <m:r>
                            <a:rPr lang="es-ES" sz="2400" i="1">
                              <a:latin typeface="Cambria Math" panose="02040503050406030204" pitchFamily="18" charset="0"/>
                              <a:ea typeface="Cambria Math" panose="02040503050406030204" pitchFamily="18" charset="0"/>
                            </a:rPr>
                            <m:t>𝐼</m:t>
                          </m:r>
                        </m:e>
                        <m:sub>
                          <m:r>
                            <a:rPr lang="es-ES" sz="2400" i="1">
                              <a:latin typeface="Cambria Math" panose="02040503050406030204" pitchFamily="18" charset="0"/>
                              <a:ea typeface="Cambria Math" panose="02040503050406030204" pitchFamily="18" charset="0"/>
                            </a:rPr>
                            <m:t>0</m:t>
                          </m:r>
                          <m:r>
                            <a:rPr lang="es-ES" sz="2400" i="1">
                              <a:latin typeface="Cambria Math" panose="02040503050406030204" pitchFamily="18" charset="0"/>
                              <a:ea typeface="Cambria Math" panose="02040503050406030204" pitchFamily="18" charset="0"/>
                            </a:rPr>
                            <m:t>𝜆</m:t>
                          </m:r>
                        </m:sub>
                      </m:sSub>
                      <m:sSup>
                        <m:sSupPr>
                          <m:ctrlPr>
                            <a:rPr lang="es-ES" sz="2400" i="1">
                              <a:latin typeface="Cambria Math" panose="02040503050406030204" pitchFamily="18" charset="0"/>
                              <a:ea typeface="Cambria Math" panose="02040503050406030204" pitchFamily="18" charset="0"/>
                            </a:rPr>
                          </m:ctrlPr>
                        </m:sSupPr>
                        <m:e>
                          <m:r>
                            <a:rPr lang="es-ES" sz="2400" i="1">
                              <a:latin typeface="Cambria Math" panose="02040503050406030204" pitchFamily="18" charset="0"/>
                              <a:ea typeface="Cambria Math" panose="02040503050406030204" pitchFamily="18" charset="0"/>
                            </a:rPr>
                            <m:t>∙</m:t>
                          </m:r>
                          <m:r>
                            <a:rPr lang="es-ES" sz="2400" i="1">
                              <a:latin typeface="Cambria Math" panose="02040503050406030204" pitchFamily="18" charset="0"/>
                              <a:ea typeface="Cambria Math" panose="02040503050406030204" pitchFamily="18" charset="0"/>
                            </a:rPr>
                            <m:t>𝑒</m:t>
                          </m:r>
                        </m:e>
                        <m:sup>
                          <m:r>
                            <a:rPr lang="es-ES" sz="2400" i="1">
                              <a:latin typeface="Cambria Math" panose="02040503050406030204" pitchFamily="18" charset="0"/>
                              <a:ea typeface="Cambria Math" panose="02040503050406030204" pitchFamily="18" charset="0"/>
                            </a:rPr>
                            <m:t>−</m:t>
                          </m:r>
                          <m:sSub>
                            <m:sSubPr>
                              <m:ctrlPr>
                                <a:rPr lang="es-ES" sz="2400" i="1">
                                  <a:latin typeface="Cambria Math" panose="02040503050406030204" pitchFamily="18" charset="0"/>
                                  <a:ea typeface="Cambria Math" panose="02040503050406030204" pitchFamily="18" charset="0"/>
                                </a:rPr>
                              </m:ctrlPr>
                            </m:sSubPr>
                            <m:e>
                              <m:r>
                                <a:rPr lang="es-ES" sz="2400" i="1">
                                  <a:latin typeface="Cambria Math" panose="02040503050406030204" pitchFamily="18" charset="0"/>
                                  <a:ea typeface="Cambria Math" panose="02040503050406030204" pitchFamily="18" charset="0"/>
                                </a:rPr>
                                <m:t>𝜎</m:t>
                              </m:r>
                            </m:e>
                            <m:sub>
                              <m:r>
                                <a:rPr lang="es-ES" sz="2400" i="1">
                                  <a:latin typeface="Cambria Math" panose="02040503050406030204" pitchFamily="18" charset="0"/>
                                  <a:ea typeface="Cambria Math" panose="02040503050406030204" pitchFamily="18" charset="0"/>
                                </a:rPr>
                                <m:t>𝑒𝑥𝑡</m:t>
                              </m:r>
                            </m:sub>
                          </m:sSub>
                          <m:r>
                            <a:rPr lang="es-ES" sz="2400" i="1">
                              <a:latin typeface="Cambria Math" panose="02040503050406030204" pitchFamily="18" charset="0"/>
                              <a:ea typeface="Cambria Math" panose="02040503050406030204" pitchFamily="18" charset="0"/>
                            </a:rPr>
                            <m:t>(</m:t>
                          </m:r>
                          <m:r>
                            <a:rPr lang="es-ES" sz="2400" i="1">
                              <a:latin typeface="Cambria Math" panose="02040503050406030204" pitchFamily="18" charset="0"/>
                              <a:ea typeface="Cambria Math" panose="02040503050406030204" pitchFamily="18" charset="0"/>
                            </a:rPr>
                            <m:t>𝜆</m:t>
                          </m:r>
                          <m:r>
                            <a:rPr lang="es-ES" sz="2400" i="1">
                              <a:latin typeface="Cambria Math" panose="02040503050406030204" pitchFamily="18" charset="0"/>
                              <a:ea typeface="Cambria Math" panose="02040503050406030204" pitchFamily="18" charset="0"/>
                            </a:rPr>
                            <m:t>)∙</m:t>
                          </m:r>
                          <m:r>
                            <a:rPr lang="es-ES" sz="2400" i="1">
                              <a:latin typeface="Cambria Math" panose="02040503050406030204" pitchFamily="18" charset="0"/>
                              <a:ea typeface="Cambria Math" panose="02040503050406030204" pitchFamily="18" charset="0"/>
                            </a:rPr>
                            <m:t>𝑥</m:t>
                          </m:r>
                          <m:r>
                            <a:rPr lang="es-ES" sz="2400" b="0" i="1" smtClean="0">
                              <a:latin typeface="Cambria Math" panose="02040503050406030204" pitchFamily="18" charset="0"/>
                              <a:ea typeface="Cambria Math" panose="02040503050406030204" pitchFamily="18" charset="0"/>
                            </a:rPr>
                            <m:t>(</m:t>
                          </m:r>
                          <m:r>
                            <a:rPr lang="es-ES" sz="2400" b="0" i="1" smtClean="0">
                              <a:latin typeface="Cambria Math" panose="02040503050406030204" pitchFamily="18" charset="0"/>
                              <a:ea typeface="Cambria Math" panose="02040503050406030204" pitchFamily="18" charset="0"/>
                            </a:rPr>
                            <m:t>𝑚</m:t>
                          </m:r>
                          <m:r>
                            <a:rPr lang="es-ES" sz="2400" b="0" i="1" smtClean="0">
                              <a:latin typeface="Cambria Math" panose="02040503050406030204" pitchFamily="18" charset="0"/>
                              <a:ea typeface="Cambria Math" panose="02040503050406030204" pitchFamily="18" charset="0"/>
                            </a:rPr>
                            <m:t>)</m:t>
                          </m:r>
                        </m:sup>
                      </m:sSup>
                    </m:oMath>
                  </m:oMathPara>
                </a14:m>
                <a:endParaRPr lang="es-ES" sz="2400" dirty="0">
                  <a:latin typeface="Cambria Math" panose="02040503050406030204" pitchFamily="18" charset="0"/>
                  <a:ea typeface="Cambria Math" panose="02040503050406030204" pitchFamily="18" charset="0"/>
                </a:endParaRPr>
              </a:p>
              <a:p>
                <a:pPr algn="ctr">
                  <a:lnSpc>
                    <a:spcPct val="150000"/>
                  </a:lnSpc>
                  <a:spcAft>
                    <a:spcPts val="800"/>
                  </a:spcAft>
                </a:pPr>
                <a:endParaRPr lang="es-ES" sz="2400" dirty="0">
                  <a:effectLst/>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6" name="Cuadro de texto 1">
                <a:extLst>
                  <a:ext uri="{FF2B5EF4-FFF2-40B4-BE49-F238E27FC236}">
                    <a16:creationId xmlns:a16="http://schemas.microsoft.com/office/drawing/2014/main" id="{D7E2CBE5-CD84-773F-FFDF-637306C24585}"/>
                  </a:ext>
                </a:extLst>
              </p:cNvPr>
              <p:cNvSpPr txBox="1">
                <a:spLocks noRot="1" noChangeAspect="1" noMove="1" noResize="1" noEditPoints="1" noAdjustHandles="1" noChangeArrowheads="1" noChangeShapeType="1" noTextEdit="1"/>
              </p:cNvSpPr>
              <p:nvPr/>
            </p:nvSpPr>
            <p:spPr>
              <a:xfrm>
                <a:off x="4303910" y="1794038"/>
                <a:ext cx="3584171" cy="696160"/>
              </a:xfrm>
              <a:prstGeom prst="rect">
                <a:avLst/>
              </a:prstGeom>
              <a:blipFill>
                <a:blip r:embed="rId2"/>
                <a:stretch>
                  <a:fillRect/>
                </a:stretch>
              </a:blipFill>
              <a:ln w="12700">
                <a:solidFill>
                  <a:schemeClr val="tx1"/>
                </a:solidFill>
              </a:ln>
            </p:spPr>
            <p:txBody>
              <a:bodyPr/>
              <a:lstStyle/>
              <a:p>
                <a:r>
                  <a:rPr lang="es-ES">
                    <a:noFill/>
                  </a:rPr>
                  <a:t> </a:t>
                </a:r>
              </a:p>
            </p:txBody>
          </p:sp>
        </mc:Fallback>
      </mc:AlternateContent>
      <p:sp>
        <p:nvSpPr>
          <p:cNvPr id="12" name="Marcador de número de diapositiva 1">
            <a:extLst>
              <a:ext uri="{FF2B5EF4-FFF2-40B4-BE49-F238E27FC236}">
                <a16:creationId xmlns:a16="http://schemas.microsoft.com/office/drawing/2014/main" id="{9978BB7D-D0BC-6506-99C3-5968008FFCE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43</a:t>
            </a:fld>
            <a:endParaRPr lang="en-US" sz="1600" dirty="0">
              <a:solidFill>
                <a:schemeClr val="tx1"/>
              </a:solidFill>
            </a:endParaRPr>
          </a:p>
        </p:txBody>
      </p:sp>
      <mc:AlternateContent xmlns:mc="http://schemas.openxmlformats.org/markup-compatibility/2006" xmlns:a14="http://schemas.microsoft.com/office/drawing/2010/main">
        <mc:Choice Requires="a14">
          <p:sp>
            <p:nvSpPr>
              <p:cNvPr id="2" name="Cuadro de texto 1">
                <a:extLst>
                  <a:ext uri="{FF2B5EF4-FFF2-40B4-BE49-F238E27FC236}">
                    <a16:creationId xmlns:a16="http://schemas.microsoft.com/office/drawing/2014/main" id="{20C88EB3-8CEE-5F0E-ADE6-E0FC32E56788}"/>
                  </a:ext>
                </a:extLst>
              </p:cNvPr>
              <p:cNvSpPr txBox="1"/>
              <p:nvPr/>
            </p:nvSpPr>
            <p:spPr>
              <a:xfrm>
                <a:off x="4045392" y="2974050"/>
                <a:ext cx="4101205" cy="696160"/>
              </a:xfrm>
              <a:prstGeom prst="rect">
                <a:avLst/>
              </a:prstGeom>
              <a:solidFill>
                <a:schemeClr val="lt1"/>
              </a:solidFill>
              <a:ln w="12700">
                <a:solidFill>
                  <a:schemeClr val="tx1"/>
                </a:solidFill>
              </a:ln>
            </p:spPr>
            <p:txBody>
              <a:bodyPr rot="0" spcFirstLastPara="0" vert="horz" wrap="square" lIns="0" tIns="36000" rIns="0" bIns="0" numCol="1" spcCol="0" rtlCol="0" fromWordArt="0" anchor="t" anchorCtr="0" forceAA="0" compatLnSpc="1">
                <a:prstTxWarp prst="textNoShape">
                  <a:avLst/>
                </a:prstTxWarp>
                <a:noAutofit/>
              </a:bodyPr>
              <a:lstStyle/>
              <a:p>
                <a:pPr algn="ctr">
                  <a:lnSpc>
                    <a:spcPct val="150000"/>
                  </a:lnSpc>
                  <a:spcAft>
                    <a:spcPts val="800"/>
                  </a:spcAft>
                </a:pPr>
                <a14:m>
                  <m:oMathPara xmlns:m="http://schemas.openxmlformats.org/officeDocument/2006/math">
                    <m:oMathParaPr>
                      <m:jc m:val="centerGroup"/>
                    </m:oMathParaPr>
                    <m:oMath xmlns:m="http://schemas.openxmlformats.org/officeDocument/2006/math">
                      <m:sSub>
                        <m:sSubPr>
                          <m:ctrlPr>
                            <a:rPr lang="es-ES" sz="2400" i="1" smtClean="0">
                              <a:latin typeface="Cambria Math" panose="02040503050406030204" pitchFamily="18" charset="0"/>
                              <a:ea typeface="Cambria Math" panose="02040503050406030204" pitchFamily="18" charset="0"/>
                            </a:rPr>
                          </m:ctrlPr>
                        </m:sSubPr>
                        <m:e>
                          <m:r>
                            <a:rPr lang="es-ES" sz="2400" b="0" i="1" smtClean="0">
                              <a:latin typeface="Cambria Math" panose="02040503050406030204" pitchFamily="18" charset="0"/>
                              <a:ea typeface="Cambria Math" panose="02040503050406030204" pitchFamily="18" charset="0"/>
                            </a:rPr>
                            <m:t> </m:t>
                          </m:r>
                          <m:r>
                            <a:rPr lang="es-ES" sz="2400" i="1">
                              <a:latin typeface="Cambria Math" panose="02040503050406030204" pitchFamily="18" charset="0"/>
                              <a:ea typeface="Cambria Math" panose="02040503050406030204" pitchFamily="18" charset="0"/>
                            </a:rPr>
                            <m:t>𝜎</m:t>
                          </m:r>
                        </m:e>
                        <m:sub>
                          <m:r>
                            <a:rPr lang="es-ES" sz="2400" i="1">
                              <a:latin typeface="Cambria Math" panose="02040503050406030204" pitchFamily="18" charset="0"/>
                              <a:ea typeface="Cambria Math" panose="02040503050406030204" pitchFamily="18" charset="0"/>
                            </a:rPr>
                            <m:t>𝑒𝑥𝑡</m:t>
                          </m:r>
                        </m:sub>
                      </m:sSub>
                      <m:d>
                        <m:dPr>
                          <m:ctrlPr>
                            <a:rPr lang="es-ES" sz="2400" i="1">
                              <a:latin typeface="Cambria Math" panose="02040503050406030204" pitchFamily="18" charset="0"/>
                              <a:ea typeface="Cambria Math" panose="02040503050406030204" pitchFamily="18" charset="0"/>
                            </a:rPr>
                          </m:ctrlPr>
                        </m:dPr>
                        <m:e>
                          <m:r>
                            <a:rPr lang="es-ES" sz="2400" i="1">
                              <a:latin typeface="Cambria Math" panose="02040503050406030204" pitchFamily="18" charset="0"/>
                              <a:ea typeface="Cambria Math" panose="02040503050406030204" pitchFamily="18" charset="0"/>
                            </a:rPr>
                            <m:t>𝜆</m:t>
                          </m:r>
                        </m:e>
                      </m:d>
                      <m:r>
                        <a:rPr lang="es-ES" sz="2400" i="1">
                          <a:latin typeface="Cambria Math" panose="02040503050406030204" pitchFamily="18" charset="0"/>
                          <a:ea typeface="Cambria Math" panose="02040503050406030204" pitchFamily="18" charset="0"/>
                        </a:rPr>
                        <m:t>=</m:t>
                      </m:r>
                      <m:sSub>
                        <m:sSubPr>
                          <m:ctrlPr>
                            <a:rPr lang="es-ES" sz="2400" i="1">
                              <a:latin typeface="Cambria Math" panose="02040503050406030204" pitchFamily="18" charset="0"/>
                              <a:ea typeface="Cambria Math" panose="02040503050406030204" pitchFamily="18" charset="0"/>
                            </a:rPr>
                          </m:ctrlPr>
                        </m:sSubPr>
                        <m:e>
                          <m:r>
                            <a:rPr lang="es-ES" sz="2400" i="1">
                              <a:latin typeface="Cambria Math" panose="02040503050406030204" pitchFamily="18" charset="0"/>
                              <a:ea typeface="Cambria Math" panose="02040503050406030204" pitchFamily="18" charset="0"/>
                            </a:rPr>
                            <m:t>𝜎</m:t>
                          </m:r>
                        </m:e>
                        <m:sub>
                          <m:r>
                            <a:rPr lang="es-ES" sz="2400" i="1">
                              <a:latin typeface="Cambria Math" panose="02040503050406030204" pitchFamily="18" charset="0"/>
                              <a:ea typeface="Cambria Math" panose="02040503050406030204" pitchFamily="18" charset="0"/>
                            </a:rPr>
                            <m:t>𝑠𝑐𝑎</m:t>
                          </m:r>
                        </m:sub>
                      </m:sSub>
                      <m:d>
                        <m:dPr>
                          <m:ctrlPr>
                            <a:rPr lang="es-ES" sz="2400" i="1">
                              <a:latin typeface="Cambria Math" panose="02040503050406030204" pitchFamily="18" charset="0"/>
                              <a:ea typeface="Cambria Math" panose="02040503050406030204" pitchFamily="18" charset="0"/>
                            </a:rPr>
                          </m:ctrlPr>
                        </m:dPr>
                        <m:e>
                          <m:r>
                            <a:rPr lang="es-ES" sz="2400" i="1">
                              <a:latin typeface="Cambria Math" panose="02040503050406030204" pitchFamily="18" charset="0"/>
                              <a:ea typeface="Cambria Math" panose="02040503050406030204" pitchFamily="18" charset="0"/>
                            </a:rPr>
                            <m:t>𝜆</m:t>
                          </m:r>
                        </m:e>
                      </m:d>
                      <m:r>
                        <a:rPr lang="es-ES" sz="2400" i="1">
                          <a:latin typeface="Cambria Math" panose="02040503050406030204" pitchFamily="18" charset="0"/>
                          <a:ea typeface="Cambria Math" panose="02040503050406030204" pitchFamily="18" charset="0"/>
                        </a:rPr>
                        <m:t>+</m:t>
                      </m:r>
                      <m:sSub>
                        <m:sSubPr>
                          <m:ctrlPr>
                            <a:rPr lang="es-ES" sz="2400" i="1">
                              <a:latin typeface="Cambria Math" panose="02040503050406030204" pitchFamily="18" charset="0"/>
                              <a:ea typeface="Cambria Math" panose="02040503050406030204" pitchFamily="18" charset="0"/>
                            </a:rPr>
                          </m:ctrlPr>
                        </m:sSubPr>
                        <m:e>
                          <m:r>
                            <a:rPr lang="es-ES" sz="2400" i="1">
                              <a:latin typeface="Cambria Math" panose="02040503050406030204" pitchFamily="18" charset="0"/>
                              <a:ea typeface="Cambria Math" panose="02040503050406030204" pitchFamily="18" charset="0"/>
                            </a:rPr>
                            <m:t>𝜎</m:t>
                          </m:r>
                        </m:e>
                        <m:sub>
                          <m:r>
                            <a:rPr lang="es-ES" sz="2400" i="1">
                              <a:latin typeface="Cambria Math" panose="02040503050406030204" pitchFamily="18" charset="0"/>
                              <a:ea typeface="Cambria Math" panose="02040503050406030204" pitchFamily="18" charset="0"/>
                            </a:rPr>
                            <m:t>𝑎𝑏𝑠</m:t>
                          </m:r>
                        </m:sub>
                      </m:sSub>
                      <m:r>
                        <a:rPr lang="es-ES" sz="2400" i="1">
                          <a:latin typeface="Cambria Math" panose="02040503050406030204" pitchFamily="18" charset="0"/>
                          <a:ea typeface="Cambria Math" panose="02040503050406030204" pitchFamily="18" charset="0"/>
                        </a:rPr>
                        <m:t>(</m:t>
                      </m:r>
                      <m:r>
                        <a:rPr lang="es-ES" sz="2400" i="1">
                          <a:latin typeface="Cambria Math" panose="02040503050406030204" pitchFamily="18" charset="0"/>
                          <a:ea typeface="Cambria Math" panose="02040503050406030204" pitchFamily="18" charset="0"/>
                        </a:rPr>
                        <m:t>𝜆</m:t>
                      </m:r>
                      <m:r>
                        <a:rPr lang="es-ES" sz="2400" i="1">
                          <a:latin typeface="Cambria Math" panose="02040503050406030204" pitchFamily="18" charset="0"/>
                          <a:ea typeface="Cambria Math" panose="02040503050406030204" pitchFamily="18" charset="0"/>
                        </a:rPr>
                        <m:t>)</m:t>
                      </m:r>
                    </m:oMath>
                  </m:oMathPara>
                </a14:m>
                <a:endParaRPr lang="es-ES" sz="2400" dirty="0">
                  <a:latin typeface="Cambria Math" panose="02040503050406030204" pitchFamily="18" charset="0"/>
                  <a:ea typeface="Cambria Math" panose="02040503050406030204" pitchFamily="18" charset="0"/>
                </a:endParaRPr>
              </a:p>
              <a:p>
                <a:pPr algn="ctr">
                  <a:lnSpc>
                    <a:spcPct val="150000"/>
                  </a:lnSpc>
                  <a:spcAft>
                    <a:spcPts val="800"/>
                  </a:spcAft>
                </a:pPr>
                <a:endParaRPr lang="es-ES" sz="2400" dirty="0">
                  <a:effectLst/>
                  <a:latin typeface="Cambria Math" panose="02040503050406030204" pitchFamily="18" charset="0"/>
                  <a:ea typeface="Cambria Math" panose="02040503050406030204" pitchFamily="18" charset="0"/>
                  <a:cs typeface="Times New Roman" panose="02020603050405020304" pitchFamily="18" charset="0"/>
                </a:endParaRPr>
              </a:p>
            </p:txBody>
          </p:sp>
        </mc:Choice>
        <mc:Fallback xmlns="">
          <p:sp>
            <p:nvSpPr>
              <p:cNvPr id="2" name="Cuadro de texto 1">
                <a:extLst>
                  <a:ext uri="{FF2B5EF4-FFF2-40B4-BE49-F238E27FC236}">
                    <a16:creationId xmlns:a16="http://schemas.microsoft.com/office/drawing/2014/main" id="{20C88EB3-8CEE-5F0E-ADE6-E0FC32E56788}"/>
                  </a:ext>
                </a:extLst>
              </p:cNvPr>
              <p:cNvSpPr txBox="1">
                <a:spLocks noRot="1" noChangeAspect="1" noMove="1" noResize="1" noEditPoints="1" noAdjustHandles="1" noChangeArrowheads="1" noChangeShapeType="1" noTextEdit="1"/>
              </p:cNvSpPr>
              <p:nvPr/>
            </p:nvSpPr>
            <p:spPr>
              <a:xfrm>
                <a:off x="4045392" y="2974050"/>
                <a:ext cx="4101205" cy="696160"/>
              </a:xfrm>
              <a:prstGeom prst="rect">
                <a:avLst/>
              </a:prstGeom>
              <a:blipFill>
                <a:blip r:embed="rId3"/>
                <a:stretch>
                  <a:fillRect/>
                </a:stretch>
              </a:blipFill>
              <a:ln w="12700">
                <a:solidFill>
                  <a:schemeClr val="tx1"/>
                </a:solidFill>
              </a:ln>
            </p:spPr>
            <p:txBody>
              <a:bodyPr/>
              <a:lstStyle/>
              <a:p>
                <a:r>
                  <a:rPr lang="es-ES">
                    <a:noFill/>
                  </a:rPr>
                  <a:t> </a:t>
                </a:r>
              </a:p>
            </p:txBody>
          </p:sp>
        </mc:Fallback>
      </mc:AlternateContent>
      <p:sp>
        <p:nvSpPr>
          <p:cNvPr id="13" name="Cuadro de texto 1">
            <a:extLst>
              <a:ext uri="{FF2B5EF4-FFF2-40B4-BE49-F238E27FC236}">
                <a16:creationId xmlns:a16="http://schemas.microsoft.com/office/drawing/2014/main" id="{6B897CB7-CF0B-3B1F-8F00-CEFF2DEF5A81}"/>
              </a:ext>
            </a:extLst>
          </p:cNvPr>
          <p:cNvSpPr txBox="1"/>
          <p:nvPr/>
        </p:nvSpPr>
        <p:spPr>
          <a:xfrm>
            <a:off x="4550174" y="4154062"/>
            <a:ext cx="3091642" cy="696160"/>
          </a:xfrm>
          <a:prstGeom prst="rect">
            <a:avLst/>
          </a:prstGeom>
          <a:solidFill>
            <a:schemeClr val="lt1"/>
          </a:solidFill>
          <a:ln w="12700">
            <a:solidFill>
              <a:schemeClr val="tx1"/>
            </a:solidFill>
          </a:ln>
        </p:spPr>
        <p:txBody>
          <a:bodyPr rot="0" spcFirstLastPara="0" vert="horz" wrap="square" lIns="0" tIns="36000" rIns="0" bIns="0" numCol="1" spcCol="0" rtlCol="0" fromWordArt="0" anchor="t" anchorCtr="0" forceAA="0" compatLnSpc="1">
            <a:prstTxWarp prst="textNoShape">
              <a:avLst/>
            </a:prstTxWarp>
            <a:noAutofit/>
          </a:bodyPr>
          <a:lstStyle/>
          <a:p>
            <a:pPr algn="ctr">
              <a:lnSpc>
                <a:spcPct val="150000"/>
              </a:lnSpc>
              <a:spcAft>
                <a:spcPts val="800"/>
              </a:spcAft>
            </a:pPr>
            <a:r>
              <a:rPr lang="es-ES" sz="2400" i="1" dirty="0">
                <a:latin typeface="Cambria Math" panose="02040503050406030204" pitchFamily="18" charset="0"/>
                <a:ea typeface="Cambria Math" panose="02040503050406030204" pitchFamily="18" charset="0"/>
              </a:rPr>
              <a:t>σ</a:t>
            </a:r>
            <a:r>
              <a:rPr lang="es-ES" sz="2400" i="1" baseline="-25000" dirty="0">
                <a:latin typeface="Cambria Math" panose="02040503050406030204" pitchFamily="18" charset="0"/>
                <a:ea typeface="Cambria Math" panose="02040503050406030204" pitchFamily="18" charset="0"/>
              </a:rPr>
              <a:t>ext </a:t>
            </a:r>
            <a:r>
              <a:rPr lang="es-ES" sz="2400" i="1" dirty="0">
                <a:latin typeface="Cambria Math" panose="02040503050406030204" pitchFamily="18" charset="0"/>
                <a:ea typeface="Cambria Math" panose="02040503050406030204" pitchFamily="18" charset="0"/>
              </a:rPr>
              <a:t>≈ σ</a:t>
            </a:r>
            <a:r>
              <a:rPr lang="es-ES" sz="2400" i="1" baseline="-25000" dirty="0">
                <a:latin typeface="Cambria Math" panose="02040503050406030204" pitchFamily="18" charset="0"/>
                <a:ea typeface="Cambria Math" panose="02040503050406030204" pitchFamily="18" charset="0"/>
              </a:rPr>
              <a:t>sca </a:t>
            </a:r>
            <a:r>
              <a:rPr lang="es-ES" sz="2400" i="1" dirty="0">
                <a:latin typeface="Cambria Math" panose="02040503050406030204" pitchFamily="18" charset="0"/>
                <a:ea typeface="Cambria Math" panose="02040503050406030204" pitchFamily="18" charset="0"/>
              </a:rPr>
              <a:t>= σ</a:t>
            </a:r>
            <a:r>
              <a:rPr lang="es-ES" sz="2400" i="1" baseline="-25000" dirty="0">
                <a:latin typeface="Cambria Math" panose="02040503050406030204" pitchFamily="18" charset="0"/>
                <a:ea typeface="Cambria Math" panose="02040503050406030204" pitchFamily="18" charset="0"/>
              </a:rPr>
              <a:t>sg + </a:t>
            </a:r>
            <a:r>
              <a:rPr lang="es-ES" sz="2400" i="1" dirty="0">
                <a:latin typeface="Cambria Math" panose="02040503050406030204" pitchFamily="18" charset="0"/>
                <a:ea typeface="Cambria Math" panose="02040503050406030204" pitchFamily="18" charset="0"/>
              </a:rPr>
              <a:t>σ</a:t>
            </a:r>
            <a:r>
              <a:rPr lang="es-ES" sz="2400" i="1" baseline="-25000" dirty="0">
                <a:latin typeface="Cambria Math" panose="02040503050406030204" pitchFamily="18" charset="0"/>
                <a:ea typeface="Cambria Math" panose="02040503050406030204" pitchFamily="18" charset="0"/>
              </a:rPr>
              <a:t>sp</a:t>
            </a:r>
            <a:endParaRPr lang="es-ES" sz="2400" i="1" dirty="0">
              <a:latin typeface="Cambria Math" panose="02040503050406030204" pitchFamily="18" charset="0"/>
              <a:ea typeface="Cambria Math" panose="02040503050406030204" pitchFamily="18" charset="0"/>
            </a:endParaRPr>
          </a:p>
          <a:p>
            <a:pPr algn="ctr">
              <a:lnSpc>
                <a:spcPct val="150000"/>
              </a:lnSpc>
              <a:spcAft>
                <a:spcPts val="800"/>
              </a:spcAft>
            </a:pPr>
            <a:endParaRPr lang="es-ES" sz="2400" dirty="0">
              <a:latin typeface="Cambria Math" panose="02040503050406030204" pitchFamily="18" charset="0"/>
              <a:ea typeface="Cambria Math" panose="02040503050406030204" pitchFamily="18" charset="0"/>
            </a:endParaRPr>
          </a:p>
          <a:p>
            <a:pPr algn="ctr">
              <a:lnSpc>
                <a:spcPct val="150000"/>
              </a:lnSpc>
              <a:spcAft>
                <a:spcPts val="800"/>
              </a:spcAft>
            </a:pPr>
            <a:endParaRPr lang="es-ES" sz="2400" dirty="0">
              <a:effectLst/>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15" name="Cuadro de texto 1">
            <a:extLst>
              <a:ext uri="{FF2B5EF4-FFF2-40B4-BE49-F238E27FC236}">
                <a16:creationId xmlns:a16="http://schemas.microsoft.com/office/drawing/2014/main" id="{F4C4D1E2-EC7E-39CF-6E72-F47551A7B5F0}"/>
              </a:ext>
            </a:extLst>
          </p:cNvPr>
          <p:cNvSpPr txBox="1"/>
          <p:nvPr/>
        </p:nvSpPr>
        <p:spPr>
          <a:xfrm>
            <a:off x="4837310" y="5334074"/>
            <a:ext cx="2517368" cy="696160"/>
          </a:xfrm>
          <a:prstGeom prst="rect">
            <a:avLst/>
          </a:prstGeom>
          <a:solidFill>
            <a:schemeClr val="lt1"/>
          </a:solidFill>
          <a:ln w="12700">
            <a:solidFill>
              <a:schemeClr val="tx1"/>
            </a:solidFill>
          </a:ln>
        </p:spPr>
        <p:txBody>
          <a:bodyPr rot="0" spcFirstLastPara="0" vert="horz" wrap="square" lIns="0" tIns="36000" rIns="0" bIns="0" numCol="1" spcCol="0" rtlCol="0" fromWordArt="0" anchor="t" anchorCtr="0" forceAA="0" compatLnSpc="1">
            <a:prstTxWarp prst="textNoShape">
              <a:avLst/>
            </a:prstTxWarp>
            <a:noAutofit/>
          </a:bodyPr>
          <a:lstStyle/>
          <a:p>
            <a:pPr algn="ctr">
              <a:lnSpc>
                <a:spcPct val="150000"/>
              </a:lnSpc>
              <a:spcAft>
                <a:spcPts val="800"/>
              </a:spcAft>
            </a:pPr>
            <a:r>
              <a:rPr lang="es-ES" sz="2400" i="1" dirty="0">
                <a:latin typeface="Cambria Math" panose="02040503050406030204" pitchFamily="18" charset="0"/>
                <a:ea typeface="Cambria Math" panose="02040503050406030204" pitchFamily="18" charset="0"/>
              </a:rPr>
              <a:t>σ</a:t>
            </a:r>
            <a:r>
              <a:rPr lang="es-ES" sz="2400" i="1" baseline="-25000" dirty="0">
                <a:latin typeface="Cambria Math" panose="02040503050406030204" pitchFamily="18" charset="0"/>
                <a:ea typeface="Cambria Math" panose="02040503050406030204" pitchFamily="18" charset="0"/>
              </a:rPr>
              <a:t>sp</a:t>
            </a:r>
            <a:r>
              <a:rPr lang="es-ES" sz="2400" i="1" dirty="0">
                <a:latin typeface="Cambria Math" panose="02040503050406030204" pitchFamily="18" charset="0"/>
                <a:ea typeface="Cambria Math" panose="02040503050406030204" pitchFamily="18" charset="0"/>
              </a:rPr>
              <a:t> = σ</a:t>
            </a:r>
            <a:r>
              <a:rPr lang="es-ES" sz="2400" i="1" baseline="-25000" dirty="0">
                <a:latin typeface="Cambria Math" panose="02040503050406030204" pitchFamily="18" charset="0"/>
                <a:ea typeface="Cambria Math" panose="02040503050406030204" pitchFamily="18" charset="0"/>
              </a:rPr>
              <a:t>sca</a:t>
            </a:r>
            <a:r>
              <a:rPr lang="es-ES" sz="2400" i="1" dirty="0">
                <a:latin typeface="Cambria Math" panose="02040503050406030204" pitchFamily="18" charset="0"/>
                <a:ea typeface="Cambria Math" panose="02040503050406030204" pitchFamily="18" charset="0"/>
              </a:rPr>
              <a:t> - σ</a:t>
            </a:r>
            <a:r>
              <a:rPr lang="es-ES" sz="2400" i="1" baseline="-25000" dirty="0">
                <a:latin typeface="Cambria Math" panose="02040503050406030204" pitchFamily="18" charset="0"/>
                <a:ea typeface="Cambria Math" panose="02040503050406030204" pitchFamily="18" charset="0"/>
              </a:rPr>
              <a:t>sg</a:t>
            </a:r>
            <a:endParaRPr lang="es-ES" sz="2400" i="1" dirty="0">
              <a:latin typeface="Cambria Math" panose="02040503050406030204" pitchFamily="18" charset="0"/>
              <a:ea typeface="Cambria Math" panose="02040503050406030204" pitchFamily="18" charset="0"/>
            </a:endParaRPr>
          </a:p>
          <a:p>
            <a:pPr algn="ctr">
              <a:lnSpc>
                <a:spcPct val="150000"/>
              </a:lnSpc>
              <a:spcAft>
                <a:spcPts val="800"/>
              </a:spcAft>
            </a:pPr>
            <a:endParaRPr lang="es-ES" sz="2400" dirty="0">
              <a:latin typeface="Cambria Math" panose="02040503050406030204" pitchFamily="18" charset="0"/>
              <a:ea typeface="Cambria Math" panose="02040503050406030204" pitchFamily="18" charset="0"/>
            </a:endParaRPr>
          </a:p>
          <a:p>
            <a:pPr algn="ctr">
              <a:lnSpc>
                <a:spcPct val="150000"/>
              </a:lnSpc>
              <a:spcAft>
                <a:spcPts val="800"/>
              </a:spcAft>
            </a:pPr>
            <a:endParaRPr lang="es-ES" sz="2400" dirty="0">
              <a:effectLst/>
              <a:latin typeface="Cambria Math" panose="02040503050406030204" pitchFamily="18" charset="0"/>
              <a:ea typeface="Cambria Math" panose="02040503050406030204" pitchFamily="18" charset="0"/>
              <a:cs typeface="Times New Roman" panose="02020603050405020304" pitchFamily="18" charset="0"/>
            </a:endParaRPr>
          </a:p>
        </p:txBody>
      </p:sp>
      <p:sp>
        <p:nvSpPr>
          <p:cNvPr id="16" name="CuadroTexto 15">
            <a:extLst>
              <a:ext uri="{FF2B5EF4-FFF2-40B4-BE49-F238E27FC236}">
                <a16:creationId xmlns:a16="http://schemas.microsoft.com/office/drawing/2014/main" id="{164418A8-2B28-C911-506C-75E4029E3D9C}"/>
              </a:ext>
            </a:extLst>
          </p:cNvPr>
          <p:cNvSpPr txBox="1"/>
          <p:nvPr/>
        </p:nvSpPr>
        <p:spPr>
          <a:xfrm>
            <a:off x="2969952" y="1843970"/>
            <a:ext cx="628650" cy="584775"/>
          </a:xfrm>
          <a:prstGeom prst="rect">
            <a:avLst/>
          </a:prstGeom>
          <a:noFill/>
        </p:spPr>
        <p:txBody>
          <a:bodyPr wrap="square" rtlCol="0">
            <a:spAutoFit/>
          </a:bodyPr>
          <a:lstStyle/>
          <a:p>
            <a:r>
              <a:rPr lang="es-ES" sz="3200" dirty="0">
                <a:latin typeface="Cambria Math" panose="02040503050406030204" pitchFamily="18" charset="0"/>
                <a:ea typeface="Cambria Math" panose="02040503050406030204" pitchFamily="18" charset="0"/>
              </a:rPr>
              <a:t>1º</a:t>
            </a:r>
          </a:p>
        </p:txBody>
      </p:sp>
      <p:sp>
        <p:nvSpPr>
          <p:cNvPr id="17" name="CuadroTexto 16">
            <a:extLst>
              <a:ext uri="{FF2B5EF4-FFF2-40B4-BE49-F238E27FC236}">
                <a16:creationId xmlns:a16="http://schemas.microsoft.com/office/drawing/2014/main" id="{18532E0F-AE9F-6C35-6FA2-DDA0D0D0A13A}"/>
              </a:ext>
            </a:extLst>
          </p:cNvPr>
          <p:cNvSpPr txBox="1"/>
          <p:nvPr/>
        </p:nvSpPr>
        <p:spPr>
          <a:xfrm>
            <a:off x="2969952" y="3029742"/>
            <a:ext cx="628650" cy="584775"/>
          </a:xfrm>
          <a:prstGeom prst="rect">
            <a:avLst/>
          </a:prstGeom>
          <a:noFill/>
        </p:spPr>
        <p:txBody>
          <a:bodyPr wrap="square" rtlCol="0">
            <a:spAutoFit/>
          </a:bodyPr>
          <a:lstStyle/>
          <a:p>
            <a:r>
              <a:rPr lang="es-ES" sz="3200" dirty="0">
                <a:latin typeface="Cambria Math" panose="02040503050406030204" pitchFamily="18" charset="0"/>
                <a:ea typeface="Cambria Math" panose="02040503050406030204" pitchFamily="18" charset="0"/>
              </a:rPr>
              <a:t>2º</a:t>
            </a:r>
          </a:p>
        </p:txBody>
      </p:sp>
      <p:sp>
        <p:nvSpPr>
          <p:cNvPr id="18" name="CuadroTexto 17">
            <a:extLst>
              <a:ext uri="{FF2B5EF4-FFF2-40B4-BE49-F238E27FC236}">
                <a16:creationId xmlns:a16="http://schemas.microsoft.com/office/drawing/2014/main" id="{566A6616-315B-BCF6-DD8D-BFD5D130EFAE}"/>
              </a:ext>
            </a:extLst>
          </p:cNvPr>
          <p:cNvSpPr txBox="1"/>
          <p:nvPr/>
        </p:nvSpPr>
        <p:spPr>
          <a:xfrm>
            <a:off x="2969952" y="4209754"/>
            <a:ext cx="628650" cy="584775"/>
          </a:xfrm>
          <a:prstGeom prst="rect">
            <a:avLst/>
          </a:prstGeom>
          <a:noFill/>
        </p:spPr>
        <p:txBody>
          <a:bodyPr wrap="square" rtlCol="0">
            <a:spAutoFit/>
          </a:bodyPr>
          <a:lstStyle/>
          <a:p>
            <a:r>
              <a:rPr lang="es-ES" sz="3200" dirty="0">
                <a:latin typeface="Cambria Math" panose="02040503050406030204" pitchFamily="18" charset="0"/>
                <a:ea typeface="Cambria Math" panose="02040503050406030204" pitchFamily="18" charset="0"/>
              </a:rPr>
              <a:t>3º</a:t>
            </a:r>
          </a:p>
        </p:txBody>
      </p:sp>
      <p:sp>
        <p:nvSpPr>
          <p:cNvPr id="19" name="CuadroTexto 18">
            <a:extLst>
              <a:ext uri="{FF2B5EF4-FFF2-40B4-BE49-F238E27FC236}">
                <a16:creationId xmlns:a16="http://schemas.microsoft.com/office/drawing/2014/main" id="{24C00A8B-69C1-D4C6-B7C2-E55065B912AE}"/>
              </a:ext>
            </a:extLst>
          </p:cNvPr>
          <p:cNvSpPr txBox="1"/>
          <p:nvPr/>
        </p:nvSpPr>
        <p:spPr>
          <a:xfrm>
            <a:off x="2969952" y="5334074"/>
            <a:ext cx="628650" cy="584775"/>
          </a:xfrm>
          <a:prstGeom prst="rect">
            <a:avLst/>
          </a:prstGeom>
          <a:noFill/>
        </p:spPr>
        <p:txBody>
          <a:bodyPr wrap="square" rtlCol="0">
            <a:spAutoFit/>
          </a:bodyPr>
          <a:lstStyle/>
          <a:p>
            <a:r>
              <a:rPr lang="es-ES" sz="3200" dirty="0">
                <a:latin typeface="Cambria Math" panose="02040503050406030204" pitchFamily="18" charset="0"/>
                <a:ea typeface="Cambria Math" panose="02040503050406030204" pitchFamily="18" charset="0"/>
              </a:rPr>
              <a:t>4º</a:t>
            </a:r>
          </a:p>
        </p:txBody>
      </p:sp>
      <p:sp>
        <p:nvSpPr>
          <p:cNvPr id="14" name="CuadroTexto 13">
            <a:extLst>
              <a:ext uri="{FF2B5EF4-FFF2-40B4-BE49-F238E27FC236}">
                <a16:creationId xmlns:a16="http://schemas.microsoft.com/office/drawing/2014/main" id="{744D9846-6448-4B71-9A25-36D31BD4081B}"/>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20" name="Picture 4" descr="Servicio de Comunicación, Marketing y Atención al ...">
            <a:extLst>
              <a:ext uri="{FF2B5EF4-FFF2-40B4-BE49-F238E27FC236}">
                <a16:creationId xmlns:a16="http://schemas.microsoft.com/office/drawing/2014/main" id="{8A7B6BBA-3ABB-478D-96CE-1A08657CF6D9}"/>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4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animBg="1"/>
      <p:bldP spid="13" grpId="0" animBg="1"/>
      <p:bldP spid="1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135085" cy="1354217"/>
          </a:xfrm>
          <a:prstGeom prst="rect">
            <a:avLst/>
          </a:prstGeom>
          <a:noFill/>
        </p:spPr>
        <p:txBody>
          <a:bodyPr wrap="square" rtlCol="0">
            <a:spAutoFit/>
          </a:bodyPr>
          <a:lstStyle/>
          <a:p>
            <a:pPr>
              <a:lnSpc>
                <a:spcPct val="150000"/>
              </a:lnSpc>
            </a:pPr>
            <a:r>
              <a:rPr lang="es-ES" sz="3200" dirty="0"/>
              <a:t>INTRODUCCIÓN</a:t>
            </a:r>
          </a:p>
          <a:p>
            <a:endParaRPr lang="es-ES" sz="1600" dirty="0"/>
          </a:p>
          <a:p>
            <a:pPr marL="285750" indent="-285750">
              <a:buFont typeface="Wingdings" panose="05000000000000000000" pitchFamily="2" charset="2"/>
              <a:buChar char="§"/>
            </a:pPr>
            <a:r>
              <a:rPr lang="es-ES" dirty="0"/>
              <a:t>CONCEPTOS BÁSICOS</a:t>
            </a:r>
          </a:p>
        </p:txBody>
      </p:sp>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12019D04-1CAA-DC1B-E781-1B18CD186769}"/>
                  </a:ext>
                </a:extLst>
              </p:cNvPr>
              <p:cNvSpPr txBox="1"/>
              <p:nvPr/>
            </p:nvSpPr>
            <p:spPr>
              <a:xfrm>
                <a:off x="541176" y="1060062"/>
                <a:ext cx="10258232" cy="1477328"/>
              </a:xfrm>
              <a:prstGeom prst="rect">
                <a:avLst/>
              </a:prstGeom>
              <a:noFill/>
            </p:spPr>
            <p:txBody>
              <a:bodyPr wrap="square" rtlCol="0">
                <a:spAutoFit/>
              </a:bodyPr>
              <a:lstStyle/>
              <a:p>
                <a:pPr>
                  <a:lnSpc>
                    <a:spcPct val="150000"/>
                  </a:lnSpc>
                </a:pPr>
                <a:endParaRPr lang="es-ES" dirty="0"/>
              </a:p>
              <a:p>
                <a:pPr>
                  <a:lnSpc>
                    <a:spcPct val="150000"/>
                  </a:lnSpc>
                </a:pPr>
                <a:r>
                  <a:rPr lang="es-ES" b="1" u="sng" dirty="0"/>
                  <a:t>Dispersión de radiación</a:t>
                </a:r>
                <a:endParaRPr lang="es-ES" u="sng" dirty="0"/>
              </a:p>
              <a:p>
                <a:pPr algn="just"/>
                <a:r>
                  <a:rPr lang="es-ES" dirty="0"/>
                  <a:t>Dispersión de la radiación incidente en todas direcciones como consecuencia de su interacción con los aerosoles atmosféricos. Depende del tamaño del agente dispersante (r) y de la </a:t>
                </a:r>
                <a14:m>
                  <m:oMath xmlns:m="http://schemas.openxmlformats.org/officeDocument/2006/math">
                    <m:r>
                      <m:rPr>
                        <m:sty m:val="p"/>
                      </m:rPr>
                      <a:rPr lang="es-ES" b="0" i="0" smtClean="0">
                        <a:latin typeface="Cambria Math" panose="02040503050406030204" pitchFamily="18" charset="0"/>
                      </a:rPr>
                      <m:t>longitud</m:t>
                    </m:r>
                    <m:r>
                      <a:rPr lang="es-ES" b="0" i="0" smtClean="0">
                        <a:latin typeface="Cambria Math" panose="02040503050406030204" pitchFamily="18" charset="0"/>
                      </a:rPr>
                      <m:t> </m:t>
                    </m:r>
                    <m:r>
                      <m:rPr>
                        <m:sty m:val="p"/>
                      </m:rPr>
                      <a:rPr lang="es-ES" b="0" i="0" smtClean="0">
                        <a:latin typeface="Cambria Math" panose="02040503050406030204" pitchFamily="18" charset="0"/>
                      </a:rPr>
                      <m:t>de</m:t>
                    </m:r>
                    <m:r>
                      <a:rPr lang="es-ES" b="0" i="0" smtClean="0">
                        <a:latin typeface="Cambria Math" panose="02040503050406030204" pitchFamily="18" charset="0"/>
                      </a:rPr>
                      <m:t> </m:t>
                    </m:r>
                    <m:r>
                      <m:rPr>
                        <m:sty m:val="p"/>
                      </m:rPr>
                      <a:rPr lang="es-ES" b="0" i="0" smtClean="0">
                        <a:latin typeface="Cambria Math" panose="02040503050406030204" pitchFamily="18" charset="0"/>
                      </a:rPr>
                      <m:t>onda</m:t>
                    </m:r>
                    <m:r>
                      <a:rPr lang="es-ES" b="0" i="0" smtClean="0">
                        <a:latin typeface="Cambria Math" panose="02040503050406030204" pitchFamily="18" charset="0"/>
                      </a:rPr>
                      <m:t> (</m:t>
                    </m:r>
                    <m:r>
                      <a:rPr lang="es-ES" i="1" smtClean="0">
                        <a:latin typeface="Cambria Math" panose="02040503050406030204" pitchFamily="18" charset="0"/>
                      </a:rPr>
                      <m:t>𝜆</m:t>
                    </m:r>
                    <m:r>
                      <a:rPr lang="es-ES" b="0" i="1" smtClean="0">
                        <a:latin typeface="Cambria Math" panose="02040503050406030204" pitchFamily="18" charset="0"/>
                      </a:rPr>
                      <m:t>)</m:t>
                    </m:r>
                  </m:oMath>
                </a14:m>
                <a:r>
                  <a:rPr lang="es-ES" dirty="0"/>
                  <a:t>.</a:t>
                </a:r>
              </a:p>
            </p:txBody>
          </p:sp>
        </mc:Choice>
        <mc:Fallback xmlns="">
          <p:sp>
            <p:nvSpPr>
              <p:cNvPr id="14" name="CuadroTexto 13">
                <a:extLst>
                  <a:ext uri="{FF2B5EF4-FFF2-40B4-BE49-F238E27FC236}">
                    <a16:creationId xmlns:a16="http://schemas.microsoft.com/office/drawing/2014/main" id="{12019D04-1CAA-DC1B-E781-1B18CD186769}"/>
                  </a:ext>
                </a:extLst>
              </p:cNvPr>
              <p:cNvSpPr txBox="1">
                <a:spLocks noRot="1" noChangeAspect="1" noMove="1" noResize="1" noEditPoints="1" noAdjustHandles="1" noChangeArrowheads="1" noChangeShapeType="1" noTextEdit="1"/>
              </p:cNvSpPr>
              <p:nvPr/>
            </p:nvSpPr>
            <p:spPr>
              <a:xfrm>
                <a:off x="541176" y="1060062"/>
                <a:ext cx="10258232" cy="1477328"/>
              </a:xfrm>
              <a:prstGeom prst="rect">
                <a:avLst/>
              </a:prstGeom>
              <a:blipFill>
                <a:blip r:embed="rId3"/>
                <a:stretch>
                  <a:fillRect l="-535" r="-475" b="-5785"/>
                </a:stretch>
              </a:blipFill>
            </p:spPr>
            <p:txBody>
              <a:bodyPr/>
              <a:lstStyle/>
              <a:p>
                <a:r>
                  <a:rPr lang="es-ES">
                    <a:noFill/>
                  </a:rPr>
                  <a:t> </a:t>
                </a:r>
              </a:p>
            </p:txBody>
          </p:sp>
        </mc:Fallback>
      </mc:AlternateContent>
      <p:pic>
        <p:nvPicPr>
          <p:cNvPr id="7" name="Imagen 6" descr="Imagen que contiene Gráfico de proyección solar&#10;&#10;Descripción generada automáticamente">
            <a:extLst>
              <a:ext uri="{FF2B5EF4-FFF2-40B4-BE49-F238E27FC236}">
                <a16:creationId xmlns:a16="http://schemas.microsoft.com/office/drawing/2014/main" id="{292474AB-5BA6-FD47-3619-BA671E43B65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0198" t="15552" r="29304" b="31020"/>
          <a:stretch/>
        </p:blipFill>
        <p:spPr bwMode="auto">
          <a:xfrm>
            <a:off x="6227674" y="2641934"/>
            <a:ext cx="2364069" cy="1754325"/>
          </a:xfrm>
          <a:prstGeom prst="rect">
            <a:avLst/>
          </a:prstGeom>
          <a:ln>
            <a:noFill/>
          </a:ln>
          <a:extLst>
            <a:ext uri="{53640926-AAD7-44D8-BBD7-CCE9431645EC}">
              <a14:shadowObscured xmlns:a14="http://schemas.microsoft.com/office/drawing/2010/main"/>
            </a:ext>
          </a:extLst>
        </p:spPr>
      </p:pic>
      <p:pic>
        <p:nvPicPr>
          <p:cNvPr id="8" name="Imagen 7" descr="Imagen que contiene Diagrama&#10;&#10;Descripción generada automáticamente">
            <a:extLst>
              <a:ext uri="{FF2B5EF4-FFF2-40B4-BE49-F238E27FC236}">
                <a16:creationId xmlns:a16="http://schemas.microsoft.com/office/drawing/2014/main" id="{A41A8DAC-AFFA-277D-9399-19F3A6F5F0D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2120" t="22325" r="49483" b="35034"/>
          <a:stretch/>
        </p:blipFill>
        <p:spPr bwMode="auto">
          <a:xfrm>
            <a:off x="5207131" y="4518938"/>
            <a:ext cx="2204322" cy="1862364"/>
          </a:xfrm>
          <a:prstGeom prst="rect">
            <a:avLst/>
          </a:prstGeom>
          <a:ln>
            <a:noFill/>
          </a:ln>
          <a:extLst>
            <a:ext uri="{53640926-AAD7-44D8-BBD7-CCE9431645EC}">
              <a14:shadowObscured xmlns:a14="http://schemas.microsoft.com/office/drawing/2010/main"/>
            </a:ext>
          </a:extLst>
        </p:spPr>
      </p:pic>
      <p:sp>
        <p:nvSpPr>
          <p:cNvPr id="6" name="Marcador de número de diapositiva 1">
            <a:extLst>
              <a:ext uri="{FF2B5EF4-FFF2-40B4-BE49-F238E27FC236}">
                <a16:creationId xmlns:a16="http://schemas.microsoft.com/office/drawing/2014/main" id="{660A1550-DC20-0A55-9F47-8D4F24F1CCEC}"/>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5</a:t>
            </a:fld>
            <a:endParaRPr lang="en-US" sz="1600" dirty="0">
              <a:solidFill>
                <a:schemeClr val="tx1"/>
              </a:solidFill>
            </a:endParaRPr>
          </a:p>
        </p:txBody>
      </p:sp>
      <p:sp>
        <p:nvSpPr>
          <p:cNvPr id="9" name="CuadroTexto 8">
            <a:extLst>
              <a:ext uri="{FF2B5EF4-FFF2-40B4-BE49-F238E27FC236}">
                <a16:creationId xmlns:a16="http://schemas.microsoft.com/office/drawing/2014/main" id="{CF595007-6A77-432D-B255-85CB30029BC5}"/>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0" name="Picture 4" descr="Servicio de Comunicación, Marketing y Atención al ...">
            <a:extLst>
              <a:ext uri="{FF2B5EF4-FFF2-40B4-BE49-F238E27FC236}">
                <a16:creationId xmlns:a16="http://schemas.microsoft.com/office/drawing/2014/main" id="{9F93DF22-7136-42C4-8DC4-7BFA7C794A6B}"/>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2" name="CuadroTexto 1">
                <a:extLst>
                  <a:ext uri="{FF2B5EF4-FFF2-40B4-BE49-F238E27FC236}">
                    <a16:creationId xmlns:a16="http://schemas.microsoft.com/office/drawing/2014/main" id="{9B91D00F-0B07-4A7C-BC89-6A1F4FEA9295}"/>
                  </a:ext>
                </a:extLst>
              </p:cNvPr>
              <p:cNvSpPr txBox="1"/>
              <p:nvPr/>
            </p:nvSpPr>
            <p:spPr>
              <a:xfrm>
                <a:off x="650670" y="2999874"/>
                <a:ext cx="4668253" cy="369332"/>
              </a:xfrm>
              <a:prstGeom prst="rect">
                <a:avLst/>
              </a:prstGeom>
              <a:noFill/>
            </p:spPr>
            <p:txBody>
              <a:bodyPr wrap="square" rtlCol="0">
                <a:spAutoFit/>
              </a:bodyPr>
              <a:lstStyle/>
              <a:p>
                <a:r>
                  <a:rPr lang="es-ES" dirty="0"/>
                  <a:t>MOLÉCULAS  r&lt;&lt; </a:t>
                </a:r>
                <a14:m>
                  <m:oMath xmlns:m="http://schemas.openxmlformats.org/officeDocument/2006/math">
                    <m:r>
                      <a:rPr lang="es-ES" i="1">
                        <a:latin typeface="Cambria Math" panose="02040503050406030204" pitchFamily="18" charset="0"/>
                      </a:rPr>
                      <m:t>𝜆</m:t>
                    </m:r>
                    <m:r>
                      <a:rPr lang="es-ES" i="1" smtClean="0">
                        <a:latin typeface="Cambria Math" panose="02040503050406030204" pitchFamily="18" charset="0"/>
                        <a:ea typeface="Cambria Math" panose="02040503050406030204" pitchFamily="18" charset="0"/>
                      </a:rPr>
                      <m:t>⇒</m:t>
                    </m:r>
                    <m:r>
                      <a:rPr lang="es-ES" b="0" i="1" smtClean="0">
                        <a:latin typeface="Cambria Math" panose="02040503050406030204" pitchFamily="18" charset="0"/>
                        <a:ea typeface="Cambria Math" panose="02040503050406030204" pitchFamily="18" charset="0"/>
                      </a:rPr>
                      <m:t>   </m:t>
                    </m:r>
                  </m:oMath>
                </a14:m>
                <a:r>
                  <a:rPr lang="es-ES" dirty="0"/>
                  <a:t>Dispersión Rayleigh</a:t>
                </a:r>
              </a:p>
            </p:txBody>
          </p:sp>
        </mc:Choice>
        <mc:Fallback xmlns="">
          <p:sp>
            <p:nvSpPr>
              <p:cNvPr id="2" name="CuadroTexto 1">
                <a:extLst>
                  <a:ext uri="{FF2B5EF4-FFF2-40B4-BE49-F238E27FC236}">
                    <a16:creationId xmlns:a16="http://schemas.microsoft.com/office/drawing/2014/main" id="{9B91D00F-0B07-4A7C-BC89-6A1F4FEA9295}"/>
                  </a:ext>
                </a:extLst>
              </p:cNvPr>
              <p:cNvSpPr txBox="1">
                <a:spLocks noRot="1" noChangeAspect="1" noMove="1" noResize="1" noEditPoints="1" noAdjustHandles="1" noChangeArrowheads="1" noChangeShapeType="1" noTextEdit="1"/>
              </p:cNvSpPr>
              <p:nvPr/>
            </p:nvSpPr>
            <p:spPr>
              <a:xfrm>
                <a:off x="650670" y="2999874"/>
                <a:ext cx="4668253" cy="369332"/>
              </a:xfrm>
              <a:prstGeom prst="rect">
                <a:avLst/>
              </a:prstGeom>
              <a:blipFill>
                <a:blip r:embed="rId8"/>
                <a:stretch>
                  <a:fillRect l="-1175" t="-8197" b="-24590"/>
                </a:stretch>
              </a:blipFill>
            </p:spPr>
            <p:txBody>
              <a:bodyPr/>
              <a:lstStyle/>
              <a:p>
                <a:r>
                  <a:rPr lang="es-ES">
                    <a:noFill/>
                  </a:rPr>
                  <a:t> </a:t>
                </a:r>
              </a:p>
            </p:txBody>
          </p:sp>
        </mc:Fallback>
      </mc:AlternateContent>
      <mc:AlternateContent xmlns:mc="http://schemas.openxmlformats.org/markup-compatibility/2006" xmlns:a14="http://schemas.microsoft.com/office/drawing/2010/main">
        <mc:Choice Requires="a14">
          <p:sp>
            <p:nvSpPr>
              <p:cNvPr id="13" name="CuadroTexto 12">
                <a:extLst>
                  <a:ext uri="{FF2B5EF4-FFF2-40B4-BE49-F238E27FC236}">
                    <a16:creationId xmlns:a16="http://schemas.microsoft.com/office/drawing/2014/main" id="{69AF4192-510D-458F-BEB0-95EDD0FA881D}"/>
                  </a:ext>
                </a:extLst>
              </p:cNvPr>
              <p:cNvSpPr txBox="1"/>
              <p:nvPr/>
            </p:nvSpPr>
            <p:spPr>
              <a:xfrm>
                <a:off x="650670" y="4510554"/>
                <a:ext cx="3748589" cy="369332"/>
              </a:xfrm>
              <a:prstGeom prst="rect">
                <a:avLst/>
              </a:prstGeom>
              <a:noFill/>
            </p:spPr>
            <p:txBody>
              <a:bodyPr wrap="square" rtlCol="0">
                <a:spAutoFit/>
              </a:bodyPr>
              <a:lstStyle/>
              <a:p>
                <a:r>
                  <a:rPr lang="es-ES" dirty="0"/>
                  <a:t>PARTÍCULAS  r &gt; </a:t>
                </a:r>
                <a14:m>
                  <m:oMath xmlns:m="http://schemas.openxmlformats.org/officeDocument/2006/math">
                    <m:r>
                      <a:rPr lang="es-ES" i="1">
                        <a:latin typeface="Cambria Math" panose="02040503050406030204" pitchFamily="18" charset="0"/>
                      </a:rPr>
                      <m:t>𝜆</m:t>
                    </m:r>
                    <m:r>
                      <a:rPr lang="es-ES" i="1" smtClean="0">
                        <a:latin typeface="Cambria Math" panose="02040503050406030204" pitchFamily="18" charset="0"/>
                        <a:ea typeface="Cambria Math" panose="02040503050406030204" pitchFamily="18" charset="0"/>
                      </a:rPr>
                      <m:t>⇒</m:t>
                    </m:r>
                    <m:r>
                      <a:rPr lang="es-ES" b="0" i="1" smtClean="0">
                        <a:latin typeface="Cambria Math" panose="02040503050406030204" pitchFamily="18" charset="0"/>
                        <a:ea typeface="Cambria Math" panose="02040503050406030204" pitchFamily="18" charset="0"/>
                      </a:rPr>
                      <m:t>   </m:t>
                    </m:r>
                  </m:oMath>
                </a14:m>
                <a:r>
                  <a:rPr lang="es-ES" dirty="0"/>
                  <a:t>Dispersión Mie</a:t>
                </a:r>
              </a:p>
            </p:txBody>
          </p:sp>
        </mc:Choice>
        <mc:Fallback xmlns="">
          <p:sp>
            <p:nvSpPr>
              <p:cNvPr id="13" name="CuadroTexto 12">
                <a:extLst>
                  <a:ext uri="{FF2B5EF4-FFF2-40B4-BE49-F238E27FC236}">
                    <a16:creationId xmlns:a16="http://schemas.microsoft.com/office/drawing/2014/main" id="{69AF4192-510D-458F-BEB0-95EDD0FA881D}"/>
                  </a:ext>
                </a:extLst>
              </p:cNvPr>
              <p:cNvSpPr txBox="1">
                <a:spLocks noRot="1" noChangeAspect="1" noMove="1" noResize="1" noEditPoints="1" noAdjustHandles="1" noChangeArrowheads="1" noChangeShapeType="1" noTextEdit="1"/>
              </p:cNvSpPr>
              <p:nvPr/>
            </p:nvSpPr>
            <p:spPr>
              <a:xfrm>
                <a:off x="650670" y="4510554"/>
                <a:ext cx="3748589" cy="369332"/>
              </a:xfrm>
              <a:prstGeom prst="rect">
                <a:avLst/>
              </a:prstGeom>
              <a:blipFill>
                <a:blip r:embed="rId9"/>
                <a:stretch>
                  <a:fillRect l="-1463" t="-9836" b="-24590"/>
                </a:stretch>
              </a:blipFill>
            </p:spPr>
            <p:txBody>
              <a:bodyPr/>
              <a:lstStyle/>
              <a:p>
                <a:r>
                  <a:rPr lang="es-ES">
                    <a:noFill/>
                  </a:rPr>
                  <a:t> </a:t>
                </a:r>
              </a:p>
            </p:txBody>
          </p:sp>
        </mc:Fallback>
      </mc:AlternateContent>
      <p:pic>
        <p:nvPicPr>
          <p:cNvPr id="15" name="Imagen 14" descr="Imagen que contiene Diagrama&#10;&#10;Descripción generada automáticamente">
            <a:extLst>
              <a:ext uri="{FF2B5EF4-FFF2-40B4-BE49-F238E27FC236}">
                <a16:creationId xmlns:a16="http://schemas.microsoft.com/office/drawing/2014/main" id="{22DCEA7F-E0D3-4D47-8925-EB9A408025BB}"/>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0700" t="22325" r="7149" b="35034"/>
          <a:stretch/>
        </p:blipFill>
        <p:spPr bwMode="auto">
          <a:xfrm>
            <a:off x="7634193" y="4518938"/>
            <a:ext cx="2495742" cy="1862364"/>
          </a:xfrm>
          <a:prstGeom prst="rect">
            <a:avLst/>
          </a:prstGeom>
          <a:ln>
            <a:noFill/>
          </a:ln>
          <a:extLst>
            <a:ext uri="{53640926-AAD7-44D8-BBD7-CCE9431645EC}">
              <a14:shadowObscured xmlns:a14="http://schemas.microsoft.com/office/drawing/2010/main"/>
            </a:ext>
          </a:extLst>
        </p:spPr>
      </p:pic>
      <mc:AlternateContent xmlns:mc="http://schemas.openxmlformats.org/markup-compatibility/2006" xmlns:a14="http://schemas.microsoft.com/office/drawing/2010/main">
        <mc:Choice Requires="a14">
          <p:sp>
            <p:nvSpPr>
              <p:cNvPr id="16" name="CuadroTexto 15">
                <a:extLst>
                  <a:ext uri="{FF2B5EF4-FFF2-40B4-BE49-F238E27FC236}">
                    <a16:creationId xmlns:a16="http://schemas.microsoft.com/office/drawing/2014/main" id="{D7C9778E-E1F7-4C63-A1EF-4450FE6B9904}"/>
                  </a:ext>
                </a:extLst>
              </p:cNvPr>
              <p:cNvSpPr txBox="1"/>
              <p:nvPr/>
            </p:nvSpPr>
            <p:spPr>
              <a:xfrm>
                <a:off x="650670" y="5756550"/>
                <a:ext cx="4385481" cy="391902"/>
              </a:xfrm>
              <a:prstGeom prst="rect">
                <a:avLst/>
              </a:prstGeom>
              <a:noFill/>
              <a:ln>
                <a:solidFill>
                  <a:schemeClr val="tx1">
                    <a:lumMod val="95000"/>
                    <a:lumOff val="5000"/>
                  </a:schemeClr>
                </a:solidFill>
              </a:ln>
            </p:spPr>
            <p:txBody>
              <a:bodyPr wrap="square">
                <a:spAutoFit/>
              </a:bodyPr>
              <a:lstStyle/>
              <a:p>
                <a14:m>
                  <m:oMath xmlns:m="http://schemas.openxmlformats.org/officeDocument/2006/math">
                    <m:sSub>
                      <m:sSubPr>
                        <m:ctrlPr>
                          <a:rPr lang="es-ES" i="1" smtClean="0">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𝑠𝑝</m:t>
                        </m:r>
                      </m:sub>
                    </m:sSub>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𝜆</m:t>
                        </m:r>
                      </m:e>
                    </m:d>
                    <m:r>
                      <a:rPr lang="es-ES" i="0">
                        <a:latin typeface="Cambria Math" panose="02040503050406030204" pitchFamily="18" charset="0"/>
                      </a:rPr>
                      <m:t>=</m:t>
                    </m:r>
                    <m:r>
                      <a:rPr lang="es-ES" i="1">
                        <a:latin typeface="Cambria Math" panose="02040503050406030204" pitchFamily="18" charset="0"/>
                      </a:rPr>
                      <m:t>𝑁</m:t>
                    </m:r>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𝑟</m:t>
                        </m:r>
                      </m:e>
                    </m:d>
                    <m:r>
                      <a:rPr lang="es-ES" i="0">
                        <a:latin typeface="Cambria Math" panose="02040503050406030204" pitchFamily="18" charset="0"/>
                      </a:rPr>
                      <m:t>∙</m:t>
                    </m:r>
                    <m:sSub>
                      <m:sSubPr>
                        <m:ctrlPr>
                          <a:rPr lang="es-ES" i="1">
                            <a:solidFill>
                              <a:srgbClr val="836967"/>
                            </a:solidFill>
                            <a:latin typeface="Cambria Math" panose="02040503050406030204" pitchFamily="18" charset="0"/>
                          </a:rPr>
                        </m:ctrlPr>
                      </m:sSubPr>
                      <m:e>
                        <m:r>
                          <a:rPr lang="es-ES" i="1">
                            <a:latin typeface="Cambria Math" panose="02040503050406030204" pitchFamily="18" charset="0"/>
                          </a:rPr>
                          <m:t>𝑄</m:t>
                        </m:r>
                      </m:e>
                      <m:sub>
                        <m:r>
                          <a:rPr lang="es-ES" i="1">
                            <a:latin typeface="Cambria Math" panose="02040503050406030204" pitchFamily="18" charset="0"/>
                          </a:rPr>
                          <m:t>𝑠𝑝</m:t>
                        </m:r>
                      </m:sub>
                    </m:sSub>
                    <m:d>
                      <m:dPr>
                        <m:ctrlPr>
                          <a:rPr lang="es-ES" i="1">
                            <a:latin typeface="Cambria Math" panose="02040503050406030204" pitchFamily="18" charset="0"/>
                          </a:rPr>
                        </m:ctrlPr>
                      </m:dPr>
                      <m:e>
                        <m:r>
                          <a:rPr lang="es-ES" i="1">
                            <a:latin typeface="Cambria Math" panose="02040503050406030204" pitchFamily="18" charset="0"/>
                          </a:rPr>
                          <m:t>𝜆</m:t>
                        </m:r>
                        <m:r>
                          <a:rPr lang="es-ES" b="0" i="1" smtClean="0">
                            <a:latin typeface="Cambria Math" panose="02040503050406030204" pitchFamily="18" charset="0"/>
                          </a:rPr>
                          <m:t>,</m:t>
                        </m:r>
                        <m:r>
                          <a:rPr lang="es-ES" b="0" i="1" smtClean="0">
                            <a:latin typeface="Cambria Math" panose="02040503050406030204" pitchFamily="18" charset="0"/>
                          </a:rPr>
                          <m:t>𝑟</m:t>
                        </m:r>
                        <m:r>
                          <a:rPr lang="es-ES" b="0" i="1" smtClean="0">
                            <a:latin typeface="Cambria Math" panose="02040503050406030204" pitchFamily="18" charset="0"/>
                          </a:rPr>
                          <m:t>,</m:t>
                        </m:r>
                        <m:r>
                          <a:rPr lang="es-ES" b="0" i="1" smtClean="0">
                            <a:latin typeface="Cambria Math" panose="02040503050406030204" pitchFamily="18" charset="0"/>
                          </a:rPr>
                          <m:t>𝑛</m:t>
                        </m:r>
                      </m:e>
                    </m:d>
                    <m:r>
                      <a:rPr lang="es-ES" i="0">
                        <a:latin typeface="Cambria Math" panose="02040503050406030204" pitchFamily="18" charset="0"/>
                      </a:rPr>
                      <m:t>∙</m:t>
                    </m:r>
                    <m:sSub>
                      <m:sSubPr>
                        <m:ctrlPr>
                          <a:rPr lang="es-ES" i="1">
                            <a:solidFill>
                              <a:srgbClr val="836967"/>
                            </a:solidFill>
                            <a:latin typeface="Cambria Math" panose="02040503050406030204" pitchFamily="18" charset="0"/>
                          </a:rPr>
                        </m:ctrlPr>
                      </m:sSubPr>
                      <m:e>
                        <m:r>
                          <a:rPr lang="es-ES" i="1">
                            <a:latin typeface="Cambria Math" panose="02040503050406030204" pitchFamily="18" charset="0"/>
                          </a:rPr>
                          <m:t>𝐶</m:t>
                        </m:r>
                      </m:e>
                      <m:sub>
                        <m:r>
                          <a:rPr lang="es-ES" i="1">
                            <a:latin typeface="Cambria Math" panose="02040503050406030204" pitchFamily="18" charset="0"/>
                          </a:rPr>
                          <m:t>𝑔𝑒𝑜</m:t>
                        </m:r>
                      </m:sub>
                    </m:sSub>
                  </m:oMath>
                </a14:m>
                <a:r>
                  <a:rPr lang="es-ES" dirty="0"/>
                  <a:t>(r, forma)</a:t>
                </a:r>
              </a:p>
            </p:txBody>
          </p:sp>
        </mc:Choice>
        <mc:Fallback xmlns="">
          <p:sp>
            <p:nvSpPr>
              <p:cNvPr id="16" name="CuadroTexto 15">
                <a:extLst>
                  <a:ext uri="{FF2B5EF4-FFF2-40B4-BE49-F238E27FC236}">
                    <a16:creationId xmlns:a16="http://schemas.microsoft.com/office/drawing/2014/main" id="{D7C9778E-E1F7-4C63-A1EF-4450FE6B9904}"/>
                  </a:ext>
                </a:extLst>
              </p:cNvPr>
              <p:cNvSpPr txBox="1">
                <a:spLocks noRot="1" noChangeAspect="1" noMove="1" noResize="1" noEditPoints="1" noAdjustHandles="1" noChangeArrowheads="1" noChangeShapeType="1" noTextEdit="1"/>
              </p:cNvSpPr>
              <p:nvPr/>
            </p:nvSpPr>
            <p:spPr>
              <a:xfrm>
                <a:off x="650670" y="5756550"/>
                <a:ext cx="4385481" cy="391902"/>
              </a:xfrm>
              <a:prstGeom prst="rect">
                <a:avLst/>
              </a:prstGeom>
              <a:blipFill>
                <a:blip r:embed="rId10"/>
                <a:stretch>
                  <a:fillRect t="-4478" b="-16418"/>
                </a:stretch>
              </a:blipFill>
              <a:ln>
                <a:solidFill>
                  <a:schemeClr val="tx1">
                    <a:lumMod val="95000"/>
                    <a:lumOff val="5000"/>
                  </a:schemeClr>
                </a:solidFill>
              </a:ln>
            </p:spPr>
            <p:txBody>
              <a:bodyPr/>
              <a:lstStyle/>
              <a:p>
                <a:r>
                  <a:rPr lang="es-ES">
                    <a:noFill/>
                  </a:rPr>
                  <a:t> </a:t>
                </a:r>
              </a:p>
            </p:txBody>
          </p:sp>
        </mc:Fallback>
      </mc:AlternateContent>
    </p:spTree>
    <p:extLst>
      <p:ext uri="{BB962C8B-B14F-4D97-AF65-F5344CB8AC3E}">
        <p14:creationId xmlns:p14="http://schemas.microsoft.com/office/powerpoint/2010/main" val="1084064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135085" cy="1354217"/>
          </a:xfrm>
          <a:prstGeom prst="rect">
            <a:avLst/>
          </a:prstGeom>
          <a:noFill/>
        </p:spPr>
        <p:txBody>
          <a:bodyPr wrap="square" rtlCol="0">
            <a:spAutoFit/>
          </a:bodyPr>
          <a:lstStyle/>
          <a:p>
            <a:pPr>
              <a:lnSpc>
                <a:spcPct val="150000"/>
              </a:lnSpc>
            </a:pPr>
            <a:r>
              <a:rPr lang="es-ES" sz="3200" dirty="0"/>
              <a:t>INTRODUCCIÓN</a:t>
            </a:r>
          </a:p>
          <a:p>
            <a:endParaRPr lang="es-ES" sz="1600" dirty="0"/>
          </a:p>
          <a:p>
            <a:pPr marL="285750" indent="-285750">
              <a:buFont typeface="Wingdings" panose="05000000000000000000" pitchFamily="2" charset="2"/>
              <a:buChar char="§"/>
            </a:pPr>
            <a:r>
              <a:rPr lang="es-ES" dirty="0"/>
              <a:t>CONCEPTOS BÁSICOS</a:t>
            </a:r>
          </a:p>
        </p:txBody>
      </p:sp>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12019D04-1CAA-DC1B-E781-1B18CD186769}"/>
                  </a:ext>
                </a:extLst>
              </p:cNvPr>
              <p:cNvSpPr txBox="1"/>
              <p:nvPr/>
            </p:nvSpPr>
            <p:spPr>
              <a:xfrm>
                <a:off x="541176" y="1596814"/>
                <a:ext cx="10258232" cy="1471172"/>
              </a:xfrm>
              <a:prstGeom prst="rect">
                <a:avLst/>
              </a:prstGeom>
              <a:noFill/>
            </p:spPr>
            <p:txBody>
              <a:bodyPr wrap="square" rtlCol="0">
                <a:spAutoFit/>
              </a:bodyPr>
              <a:lstStyle/>
              <a:p>
                <a:pPr algn="just">
                  <a:spcAft>
                    <a:spcPts val="1200"/>
                  </a:spcAft>
                </a:pPr>
                <a:r>
                  <a:rPr lang="es-ES" b="1" dirty="0"/>
                  <a:t> </a:t>
                </a:r>
                <a:r>
                  <a:rPr lang="es-ES" b="1" u="sng" dirty="0"/>
                  <a:t>Exponente de </a:t>
                </a:r>
                <a:r>
                  <a:rPr lang="es-ES" b="1" u="sng" dirty="0" err="1"/>
                  <a:t>Angström</a:t>
                </a:r>
                <a:r>
                  <a:rPr lang="es-ES" b="1" u="sng" dirty="0"/>
                  <a:t> de dispersión </a:t>
                </a:r>
                <a:r>
                  <a:rPr lang="es-ES" b="1" dirty="0"/>
                  <a:t>(SAE)</a:t>
                </a:r>
              </a:p>
              <a:p>
                <a:pPr algn="just"/>
                <a:r>
                  <a:rPr lang="es-ES" dirty="0"/>
                  <a:t>Nos proporciona información sobre la proporción relativa de partículas finas o gruesas de un aerosol a partir de valores de </a:t>
                </a:r>
                <a14:m>
                  <m:oMath xmlns:m="http://schemas.openxmlformats.org/officeDocument/2006/math">
                    <m:sSub>
                      <m:sSubPr>
                        <m:ctrlPr>
                          <a:rPr lang="es-ES" i="1">
                            <a:latin typeface="Cambria Math" panose="02040503050406030204" pitchFamily="18" charset="0"/>
                            <a:cs typeface="Arial" panose="020B0604020202020204" pitchFamily="34" charset="0"/>
                          </a:rPr>
                        </m:ctrlPr>
                      </m:sSubPr>
                      <m:e>
                        <m:r>
                          <a:rPr lang="es-ES" i="1">
                            <a:latin typeface="Cambria Math" panose="02040503050406030204" pitchFamily="18" charset="0"/>
                            <a:ea typeface="Calibri" panose="020F0502020204030204" pitchFamily="34" charset="0"/>
                            <a:cs typeface="Arial" panose="020B0604020202020204" pitchFamily="34" charset="0"/>
                          </a:rPr>
                          <m:t>𝜎</m:t>
                        </m:r>
                      </m:e>
                      <m:sub>
                        <m:r>
                          <a:rPr lang="es-ES" i="1">
                            <a:latin typeface="Cambria Math" panose="02040503050406030204" pitchFamily="18" charset="0"/>
                            <a:ea typeface="Calibri" panose="020F0502020204030204" pitchFamily="34" charset="0"/>
                            <a:cs typeface="Arial" panose="020B0604020202020204" pitchFamily="34" charset="0"/>
                          </a:rPr>
                          <m:t>𝑠𝑝</m:t>
                        </m:r>
                      </m:sub>
                    </m:sSub>
                  </m:oMath>
                </a14:m>
                <a:r>
                  <a:rPr lang="es-ES" dirty="0"/>
                  <a:t> y de</a:t>
                </a:r>
                <a:r>
                  <a:rPr lang="es-ES" dirty="0">
                    <a:ea typeface="Calibri" panose="020F0502020204030204" pitchFamily="34" charset="0"/>
                    <a:cs typeface="Arial" panose="020B0604020202020204" pitchFamily="34" charset="0"/>
                  </a:rPr>
                  <a:t> </a:t>
                </a:r>
                <a14:m>
                  <m:oMath xmlns:m="http://schemas.openxmlformats.org/officeDocument/2006/math">
                    <m:r>
                      <a:rPr lang="es-ES" i="1">
                        <a:latin typeface="Cambria Math" panose="02040503050406030204" pitchFamily="18" charset="0"/>
                        <a:ea typeface="Calibri" panose="020F0502020204030204" pitchFamily="34" charset="0"/>
                        <a:cs typeface="Arial" panose="020B0604020202020204" pitchFamily="34" charset="0"/>
                      </a:rPr>
                      <m:t>𝜆</m:t>
                    </m:r>
                  </m:oMath>
                </a14:m>
                <a:r>
                  <a:rPr lang="es-ES" dirty="0"/>
                  <a:t>. </a:t>
                </a:r>
              </a:p>
              <a:p>
                <a:pPr>
                  <a:lnSpc>
                    <a:spcPct val="150000"/>
                  </a:lnSpc>
                </a:pPr>
                <a:endParaRPr lang="es-ES" dirty="0"/>
              </a:p>
            </p:txBody>
          </p:sp>
        </mc:Choice>
        <mc:Fallback xmlns="">
          <p:sp>
            <p:nvSpPr>
              <p:cNvPr id="14" name="CuadroTexto 13">
                <a:extLst>
                  <a:ext uri="{FF2B5EF4-FFF2-40B4-BE49-F238E27FC236}">
                    <a16:creationId xmlns:a16="http://schemas.microsoft.com/office/drawing/2014/main" id="{12019D04-1CAA-DC1B-E781-1B18CD186769}"/>
                  </a:ext>
                </a:extLst>
              </p:cNvPr>
              <p:cNvSpPr txBox="1">
                <a:spLocks noRot="1" noChangeAspect="1" noMove="1" noResize="1" noEditPoints="1" noAdjustHandles="1" noChangeArrowheads="1" noChangeShapeType="1" noTextEdit="1"/>
              </p:cNvSpPr>
              <p:nvPr/>
            </p:nvSpPr>
            <p:spPr>
              <a:xfrm>
                <a:off x="541176" y="1596814"/>
                <a:ext cx="10258232" cy="1471172"/>
              </a:xfrm>
              <a:prstGeom prst="rect">
                <a:avLst/>
              </a:prstGeom>
              <a:blipFill>
                <a:blip r:embed="rId2"/>
                <a:stretch>
                  <a:fillRect l="-535" t="-2490" r="-475"/>
                </a:stretch>
              </a:blipFill>
            </p:spPr>
            <p:txBody>
              <a:bodyPr/>
              <a:lstStyle/>
              <a:p>
                <a:r>
                  <a:rPr lang="es-ES">
                    <a:noFill/>
                  </a:rPr>
                  <a:t> </a:t>
                </a:r>
              </a:p>
            </p:txBody>
          </p:sp>
        </mc:Fallback>
      </mc:AlternateContent>
      <p:sp>
        <p:nvSpPr>
          <p:cNvPr id="7" name="Marcador de número de diapositiva 1">
            <a:extLst>
              <a:ext uri="{FF2B5EF4-FFF2-40B4-BE49-F238E27FC236}">
                <a16:creationId xmlns:a16="http://schemas.microsoft.com/office/drawing/2014/main" id="{DA7EB2A7-1AAD-B247-35A3-CC66CD858479}"/>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6</a:t>
            </a:fld>
            <a:endParaRPr lang="en-US" sz="1600" dirty="0">
              <a:solidFill>
                <a:schemeClr val="tx1"/>
              </a:solidFill>
            </a:endParaRPr>
          </a:p>
        </p:txBody>
      </p:sp>
      <p:sp>
        <p:nvSpPr>
          <p:cNvPr id="8" name="CuadroTexto 7">
            <a:extLst>
              <a:ext uri="{FF2B5EF4-FFF2-40B4-BE49-F238E27FC236}">
                <a16:creationId xmlns:a16="http://schemas.microsoft.com/office/drawing/2014/main" id="{3805B211-4911-4A10-86A8-E69926960F5B}"/>
              </a:ext>
            </a:extLst>
          </p:cNvPr>
          <p:cNvSpPr txBox="1"/>
          <p:nvPr/>
        </p:nvSpPr>
        <p:spPr>
          <a:xfrm rot="5400000">
            <a:off x="8985570" y="3300026"/>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A5BA39FB-E850-4805-99F7-82F269363812}"/>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74781"/>
            <a:ext cx="822960" cy="10040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2" name="Marcador de contenido 10">
                <a:extLst>
                  <a:ext uri="{FF2B5EF4-FFF2-40B4-BE49-F238E27FC236}">
                    <a16:creationId xmlns:a16="http://schemas.microsoft.com/office/drawing/2014/main" id="{8CC43B02-6124-4C49-AC0C-0BD3ACBDD756}"/>
                  </a:ext>
                </a:extLst>
              </p:cNvPr>
              <p:cNvSpPr txBox="1">
                <a:spLocks/>
              </p:cNvSpPr>
              <p:nvPr/>
            </p:nvSpPr>
            <p:spPr>
              <a:xfrm>
                <a:off x="2540381" y="2395133"/>
                <a:ext cx="5008084" cy="111179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ES" sz="1800" spc="15" dirty="0">
                    <a:solidFill>
                      <a:srgbClr val="000000"/>
                    </a:solidFill>
                    <a:latin typeface="Cambria Math" panose="02040503050406030204" pitchFamily="18" charset="0"/>
                    <a:ea typeface="Calibri" panose="020F0502020204030204" pitchFamily="34" charset="0"/>
                    <a:cs typeface="Arial" panose="020B0604020202020204" pitchFamily="34" charset="0"/>
                  </a:rPr>
                  <a:t>           </a:t>
                </a:r>
              </a:p>
              <a:p>
                <a:pPr marL="0" indent="0" algn="ctr">
                  <a:buFont typeface="Arial" panose="020B0604020202020204" pitchFamily="34" charset="0"/>
                  <a:buNone/>
                </a:pPr>
                <a:r>
                  <a:rPr lang="es-ES" sz="2000" spc="15" dirty="0">
                    <a:solidFill>
                      <a:srgbClr val="000000"/>
                    </a:solidFill>
                    <a:latin typeface="Cambria Math" panose="02040503050406030204" pitchFamily="18" charset="0"/>
                    <a:ea typeface="Calibri" panose="020F0502020204030204" pitchFamily="34" charset="0"/>
                    <a:cs typeface="Arial" panose="020B0604020202020204" pitchFamily="34" charset="0"/>
                  </a:rPr>
                  <a:t>          </a:t>
                </a:r>
                <a14:m>
                  <m:oMath xmlns:m="http://schemas.openxmlformats.org/officeDocument/2006/math">
                    <m:r>
                      <m:rPr>
                        <m:sty m:val="p"/>
                      </m:rPr>
                      <a:rPr lang="es-ES" sz="2000" spc="15" smtClean="0">
                        <a:solidFill>
                          <a:srgbClr val="000000"/>
                        </a:solidFill>
                        <a:latin typeface="Cambria Math" panose="02040503050406030204" pitchFamily="18" charset="0"/>
                        <a:ea typeface="Calibri" panose="020F0502020204030204" pitchFamily="34" charset="0"/>
                        <a:cs typeface="Arial" panose="020B0604020202020204" pitchFamily="34" charset="0"/>
                      </a:rPr>
                      <m:t>SAE</m:t>
                    </m:r>
                    <m:r>
                      <a:rPr lang="es-ES" sz="2000" spc="15" smtClean="0">
                        <a:solidFill>
                          <a:srgbClr val="000000"/>
                        </a:solidFill>
                        <a:latin typeface="Cambria Math" panose="02040503050406030204" pitchFamily="18" charset="0"/>
                        <a:ea typeface="Calibri" panose="020F0502020204030204" pitchFamily="34" charset="0"/>
                        <a:cs typeface="Arial" panose="020B0604020202020204" pitchFamily="34" charset="0"/>
                      </a:rPr>
                      <m:t>(</m:t>
                    </m:r>
                    <m:sSub>
                      <m:sSubPr>
                        <m:ctrlPr>
                          <a:rPr lang="es-ES" sz="2000" i="1" spc="15">
                            <a:solidFill>
                              <a:srgbClr val="000000"/>
                            </a:solidFill>
                            <a:latin typeface="Cambria Math" panose="02040503050406030204" pitchFamily="18" charset="0"/>
                            <a:cs typeface="Arial" panose="020B0604020202020204" pitchFamily="34" charset="0"/>
                          </a:rPr>
                        </m:ctrlPr>
                      </m:sSubPr>
                      <m:e>
                        <m:r>
                          <a:rPr lang="es-ES" sz="2000" i="1" spc="15">
                            <a:solidFill>
                              <a:srgbClr val="000000"/>
                            </a:solidFill>
                            <a:latin typeface="Cambria Math" panose="02040503050406030204" pitchFamily="18" charset="0"/>
                            <a:ea typeface="Calibri" panose="020F0502020204030204" pitchFamily="34" charset="0"/>
                            <a:cs typeface="Arial" panose="020B0604020202020204" pitchFamily="34" charset="0"/>
                          </a:rPr>
                          <m:t>𝜆</m:t>
                        </m:r>
                      </m:e>
                      <m:sub>
                        <m:r>
                          <a:rPr lang="es-ES" sz="2000" i="1" spc="15">
                            <a:solidFill>
                              <a:srgbClr val="000000"/>
                            </a:solidFill>
                            <a:latin typeface="Cambria Math" panose="02040503050406030204" pitchFamily="18" charset="0"/>
                            <a:ea typeface="Calibri" panose="020F0502020204030204" pitchFamily="34" charset="0"/>
                            <a:cs typeface="Arial" panose="020B0604020202020204" pitchFamily="34" charset="0"/>
                          </a:rPr>
                          <m:t>2</m:t>
                        </m:r>
                      </m:sub>
                    </m:sSub>
                    <m:r>
                      <a:rPr lang="es-ES" sz="2000" i="1">
                        <a:latin typeface="Cambria Math" panose="02040503050406030204" pitchFamily="18" charset="0"/>
                        <a:ea typeface="Calibri" panose="020F0502020204030204" pitchFamily="34" charset="0"/>
                        <a:cs typeface="Arial" panose="020B0604020202020204" pitchFamily="34" charset="0"/>
                      </a:rPr>
                      <m:t>−</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𝜆</m:t>
                        </m:r>
                      </m:e>
                      <m:sub>
                        <m:r>
                          <a:rPr lang="es-ES" sz="2000" i="1">
                            <a:latin typeface="Cambria Math" panose="02040503050406030204" pitchFamily="18" charset="0"/>
                            <a:ea typeface="Calibri" panose="020F0502020204030204" pitchFamily="34" charset="0"/>
                            <a:cs typeface="Arial" panose="020B0604020202020204" pitchFamily="34" charset="0"/>
                          </a:rPr>
                          <m:t>1</m:t>
                        </m:r>
                      </m:sub>
                    </m:sSub>
                    <m:r>
                      <a:rPr lang="es-ES" sz="2000" i="1">
                        <a:latin typeface="Cambria Math" panose="02040503050406030204" pitchFamily="18" charset="0"/>
                        <a:ea typeface="Calibri" panose="020F0502020204030204" pitchFamily="34" charset="0"/>
                        <a:cs typeface="Arial" panose="020B0604020202020204" pitchFamily="34" charset="0"/>
                      </a:rPr>
                      <m:t>)=−</m:t>
                    </m:r>
                    <m:f>
                      <m:fPr>
                        <m:ctrlPr>
                          <a:rPr lang="es-ES" sz="2000" i="1">
                            <a:latin typeface="Cambria Math" panose="02040503050406030204" pitchFamily="18" charset="0"/>
                            <a:cs typeface="Arial" panose="020B0604020202020204" pitchFamily="34" charset="0"/>
                          </a:rPr>
                        </m:ctrlPr>
                      </m:fPr>
                      <m:num>
                        <m:r>
                          <a:rPr lang="es-ES" sz="2000" i="1">
                            <a:latin typeface="Cambria Math" panose="02040503050406030204" pitchFamily="18" charset="0"/>
                            <a:ea typeface="Calibri" panose="020F0502020204030204" pitchFamily="34" charset="0"/>
                            <a:cs typeface="Arial" panose="020B0604020202020204" pitchFamily="34" charset="0"/>
                          </a:rPr>
                          <m:t>𝐿𝑛</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𝜎</m:t>
                            </m:r>
                          </m:e>
                          <m:sub>
                            <m:r>
                              <a:rPr lang="es-ES" sz="2000" i="1">
                                <a:latin typeface="Cambria Math" panose="02040503050406030204" pitchFamily="18" charset="0"/>
                                <a:ea typeface="Calibri" panose="020F0502020204030204" pitchFamily="34" charset="0"/>
                                <a:cs typeface="Arial" panose="020B0604020202020204" pitchFamily="34" charset="0"/>
                              </a:rPr>
                              <m:t>𝑠𝑝</m:t>
                            </m:r>
                          </m:sub>
                        </m:sSub>
                        <m:r>
                          <a:rPr lang="es-ES" sz="2000" i="1">
                            <a:latin typeface="Cambria Math" panose="02040503050406030204" pitchFamily="18" charset="0"/>
                            <a:ea typeface="Calibri" panose="020F0502020204030204" pitchFamily="34" charset="0"/>
                            <a:cs typeface="Arial" panose="020B0604020202020204" pitchFamily="34" charset="0"/>
                          </a:rPr>
                          <m:t>(</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𝜆</m:t>
                            </m:r>
                          </m:e>
                          <m:sub>
                            <m:r>
                              <a:rPr lang="es-ES" sz="2000" i="1">
                                <a:latin typeface="Cambria Math" panose="02040503050406030204" pitchFamily="18" charset="0"/>
                                <a:ea typeface="Calibri" panose="020F0502020204030204" pitchFamily="34" charset="0"/>
                                <a:cs typeface="Arial" panose="020B0604020202020204" pitchFamily="34" charset="0"/>
                              </a:rPr>
                              <m:t>2</m:t>
                            </m:r>
                          </m:sub>
                        </m:sSub>
                        <m:r>
                          <a:rPr lang="es-ES" sz="2000" i="1">
                            <a:latin typeface="Cambria Math" panose="02040503050406030204" pitchFamily="18" charset="0"/>
                            <a:ea typeface="Calibri" panose="020F0502020204030204" pitchFamily="34" charset="0"/>
                            <a:cs typeface="Arial" panose="020B0604020202020204" pitchFamily="34" charset="0"/>
                          </a:rPr>
                          <m:t>)−</m:t>
                        </m:r>
                        <m:r>
                          <a:rPr lang="es-ES" sz="2000" i="1">
                            <a:latin typeface="Cambria Math" panose="02040503050406030204" pitchFamily="18" charset="0"/>
                            <a:ea typeface="Calibri" panose="020F0502020204030204" pitchFamily="34" charset="0"/>
                            <a:cs typeface="Arial" panose="020B0604020202020204" pitchFamily="34" charset="0"/>
                          </a:rPr>
                          <m:t>𝐿𝑛</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𝜎</m:t>
                            </m:r>
                          </m:e>
                          <m:sub>
                            <m:r>
                              <a:rPr lang="es-ES" sz="2000" i="1">
                                <a:latin typeface="Cambria Math" panose="02040503050406030204" pitchFamily="18" charset="0"/>
                                <a:ea typeface="Calibri" panose="020F0502020204030204" pitchFamily="34" charset="0"/>
                                <a:cs typeface="Arial" panose="020B0604020202020204" pitchFamily="34" charset="0"/>
                              </a:rPr>
                              <m:t>𝑠𝑝</m:t>
                            </m:r>
                          </m:sub>
                        </m:sSub>
                        <m:r>
                          <a:rPr lang="es-ES" sz="2000" i="1">
                            <a:latin typeface="Cambria Math" panose="02040503050406030204" pitchFamily="18" charset="0"/>
                            <a:ea typeface="Calibri" panose="020F0502020204030204" pitchFamily="34" charset="0"/>
                            <a:cs typeface="Arial" panose="020B0604020202020204" pitchFamily="34" charset="0"/>
                          </a:rPr>
                          <m:t>(</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𝜆</m:t>
                            </m:r>
                          </m:e>
                          <m:sub>
                            <m:r>
                              <a:rPr lang="es-ES" sz="2000" i="1">
                                <a:latin typeface="Cambria Math" panose="02040503050406030204" pitchFamily="18" charset="0"/>
                                <a:ea typeface="Calibri" panose="020F0502020204030204" pitchFamily="34" charset="0"/>
                                <a:cs typeface="Arial" panose="020B0604020202020204" pitchFamily="34" charset="0"/>
                              </a:rPr>
                              <m:t>1</m:t>
                            </m:r>
                          </m:sub>
                        </m:sSub>
                        <m:r>
                          <a:rPr lang="es-ES" sz="2000" i="1">
                            <a:latin typeface="Cambria Math" panose="02040503050406030204" pitchFamily="18" charset="0"/>
                            <a:ea typeface="Calibri" panose="020F0502020204030204" pitchFamily="34" charset="0"/>
                            <a:cs typeface="Arial" panose="020B0604020202020204" pitchFamily="34" charset="0"/>
                          </a:rPr>
                          <m:t>)</m:t>
                        </m:r>
                      </m:num>
                      <m:den>
                        <m:r>
                          <a:rPr lang="es-ES" sz="2000" i="1">
                            <a:latin typeface="Cambria Math" panose="02040503050406030204" pitchFamily="18" charset="0"/>
                            <a:ea typeface="Calibri" panose="020F0502020204030204" pitchFamily="34" charset="0"/>
                            <a:cs typeface="Arial" panose="020B0604020202020204" pitchFamily="34" charset="0"/>
                          </a:rPr>
                          <m:t>𝐿𝑛</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𝜆</m:t>
                            </m:r>
                          </m:e>
                          <m:sub>
                            <m:r>
                              <a:rPr lang="es-ES" sz="2000" i="1">
                                <a:latin typeface="Cambria Math" panose="02040503050406030204" pitchFamily="18" charset="0"/>
                                <a:ea typeface="Calibri" panose="020F0502020204030204" pitchFamily="34" charset="0"/>
                                <a:cs typeface="Arial" panose="020B0604020202020204" pitchFamily="34" charset="0"/>
                              </a:rPr>
                              <m:t>2</m:t>
                            </m:r>
                          </m:sub>
                        </m:sSub>
                        <m:r>
                          <a:rPr lang="es-ES" sz="2000" i="1">
                            <a:latin typeface="Cambria Math" panose="02040503050406030204" pitchFamily="18" charset="0"/>
                            <a:ea typeface="Calibri" panose="020F0502020204030204" pitchFamily="34" charset="0"/>
                            <a:cs typeface="Arial" panose="020B0604020202020204" pitchFamily="34" charset="0"/>
                          </a:rPr>
                          <m:t>−</m:t>
                        </m:r>
                        <m:r>
                          <a:rPr lang="es-ES" sz="2000" i="1">
                            <a:latin typeface="Cambria Math" panose="02040503050406030204" pitchFamily="18" charset="0"/>
                            <a:ea typeface="Calibri" panose="020F0502020204030204" pitchFamily="34" charset="0"/>
                            <a:cs typeface="Arial" panose="020B0604020202020204" pitchFamily="34" charset="0"/>
                          </a:rPr>
                          <m:t>𝐿𝑛</m:t>
                        </m:r>
                        <m:sSub>
                          <m:sSubPr>
                            <m:ctrlPr>
                              <a:rPr lang="es-ES" sz="2000" i="1">
                                <a:latin typeface="Cambria Math" panose="02040503050406030204" pitchFamily="18" charset="0"/>
                                <a:cs typeface="Arial" panose="020B0604020202020204" pitchFamily="34" charset="0"/>
                              </a:rPr>
                            </m:ctrlPr>
                          </m:sSubPr>
                          <m:e>
                            <m:r>
                              <a:rPr lang="es-ES" sz="2000" i="1">
                                <a:latin typeface="Cambria Math" panose="02040503050406030204" pitchFamily="18" charset="0"/>
                                <a:ea typeface="Calibri" panose="020F0502020204030204" pitchFamily="34" charset="0"/>
                                <a:cs typeface="Arial" panose="020B0604020202020204" pitchFamily="34" charset="0"/>
                              </a:rPr>
                              <m:t>𝜆</m:t>
                            </m:r>
                          </m:e>
                          <m:sub>
                            <m:r>
                              <a:rPr lang="es-ES" sz="2000" i="1">
                                <a:latin typeface="Cambria Math" panose="02040503050406030204" pitchFamily="18" charset="0"/>
                                <a:ea typeface="Calibri" panose="020F0502020204030204" pitchFamily="34" charset="0"/>
                                <a:cs typeface="Arial" panose="020B0604020202020204" pitchFamily="34" charset="0"/>
                              </a:rPr>
                              <m:t>1</m:t>
                            </m:r>
                          </m:sub>
                        </m:sSub>
                      </m:den>
                    </m:f>
                  </m:oMath>
                </a14:m>
                <a:endParaRPr lang="es-ES" sz="2000" dirty="0"/>
              </a:p>
            </p:txBody>
          </p:sp>
        </mc:Choice>
        <mc:Fallback xmlns="">
          <p:sp>
            <p:nvSpPr>
              <p:cNvPr id="12" name="Marcador de contenido 10">
                <a:extLst>
                  <a:ext uri="{FF2B5EF4-FFF2-40B4-BE49-F238E27FC236}">
                    <a16:creationId xmlns:a16="http://schemas.microsoft.com/office/drawing/2014/main" id="{8CC43B02-6124-4C49-AC0C-0BD3ACBDD756}"/>
                  </a:ext>
                </a:extLst>
              </p:cNvPr>
              <p:cNvSpPr txBox="1">
                <a:spLocks noRot="1" noChangeAspect="1" noMove="1" noResize="1" noEditPoints="1" noAdjustHandles="1" noChangeArrowheads="1" noChangeShapeType="1" noTextEdit="1"/>
              </p:cNvSpPr>
              <p:nvPr/>
            </p:nvSpPr>
            <p:spPr>
              <a:xfrm>
                <a:off x="2540381" y="2395133"/>
                <a:ext cx="5008084" cy="1111796"/>
              </a:xfrm>
              <a:prstGeom prst="rect">
                <a:avLst/>
              </a:prstGeom>
              <a:blipFill>
                <a:blip r:embed="rId5"/>
                <a:stretch>
                  <a:fillRect/>
                </a:stretch>
              </a:blipFill>
            </p:spPr>
            <p:txBody>
              <a:bodyPr/>
              <a:lstStyle/>
              <a:p>
                <a:r>
                  <a:rPr lang="es-ES">
                    <a:noFill/>
                  </a:rPr>
                  <a:t> </a:t>
                </a:r>
              </a:p>
            </p:txBody>
          </p:sp>
        </mc:Fallback>
      </mc:AlternateContent>
      <p:grpSp>
        <p:nvGrpSpPr>
          <p:cNvPr id="19" name="Grupo 18">
            <a:extLst>
              <a:ext uri="{FF2B5EF4-FFF2-40B4-BE49-F238E27FC236}">
                <a16:creationId xmlns:a16="http://schemas.microsoft.com/office/drawing/2014/main" id="{DB7A089B-2D52-46AE-80A8-F33C6E39069E}"/>
              </a:ext>
            </a:extLst>
          </p:cNvPr>
          <p:cNvGrpSpPr/>
          <p:nvPr/>
        </p:nvGrpSpPr>
        <p:grpSpPr>
          <a:xfrm>
            <a:off x="2727160" y="3719555"/>
            <a:ext cx="5463154" cy="1331495"/>
            <a:chOff x="1459833" y="3689684"/>
            <a:chExt cx="5463154" cy="1331495"/>
          </a:xfrm>
        </p:grpSpPr>
        <p:sp>
          <p:nvSpPr>
            <p:cNvPr id="10" name="CuadroTexto 9">
              <a:extLst>
                <a:ext uri="{FF2B5EF4-FFF2-40B4-BE49-F238E27FC236}">
                  <a16:creationId xmlns:a16="http://schemas.microsoft.com/office/drawing/2014/main" id="{9FF04989-8DD6-4CE6-9353-C413E68B22E6}"/>
                </a:ext>
              </a:extLst>
            </p:cNvPr>
            <p:cNvSpPr txBox="1"/>
            <p:nvPr/>
          </p:nvSpPr>
          <p:spPr>
            <a:xfrm>
              <a:off x="1459833" y="4124599"/>
              <a:ext cx="721894" cy="461665"/>
            </a:xfrm>
            <a:prstGeom prst="rect">
              <a:avLst/>
            </a:prstGeom>
            <a:noFill/>
          </p:spPr>
          <p:txBody>
            <a:bodyPr wrap="square" rtlCol="0">
              <a:spAutoFit/>
            </a:bodyPr>
            <a:lstStyle/>
            <a:p>
              <a:r>
                <a:rPr lang="es-ES" sz="2400" dirty="0"/>
                <a:t>SAE</a:t>
              </a:r>
            </a:p>
          </p:txBody>
        </p:sp>
        <p:sp>
          <p:nvSpPr>
            <p:cNvPr id="13" name="Abrir llave 12">
              <a:extLst>
                <a:ext uri="{FF2B5EF4-FFF2-40B4-BE49-F238E27FC236}">
                  <a16:creationId xmlns:a16="http://schemas.microsoft.com/office/drawing/2014/main" id="{B3566F9C-CCD1-4AA9-BDDD-9AC7F24ABB3E}"/>
                </a:ext>
              </a:extLst>
            </p:cNvPr>
            <p:cNvSpPr/>
            <p:nvPr/>
          </p:nvSpPr>
          <p:spPr>
            <a:xfrm>
              <a:off x="2310063" y="3689684"/>
              <a:ext cx="93306" cy="1331495"/>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5" name="CuadroTexto 14">
              <a:extLst>
                <a:ext uri="{FF2B5EF4-FFF2-40B4-BE49-F238E27FC236}">
                  <a16:creationId xmlns:a16="http://schemas.microsoft.com/office/drawing/2014/main" id="{7AA60F4A-866F-40F7-8144-EA1F38E21BD6}"/>
                </a:ext>
              </a:extLst>
            </p:cNvPr>
            <p:cNvSpPr txBox="1"/>
            <p:nvPr/>
          </p:nvSpPr>
          <p:spPr>
            <a:xfrm>
              <a:off x="2540380" y="3882189"/>
              <a:ext cx="4382607" cy="369332"/>
            </a:xfrm>
            <a:prstGeom prst="rect">
              <a:avLst/>
            </a:prstGeom>
            <a:noFill/>
          </p:spPr>
          <p:txBody>
            <a:bodyPr wrap="square" rtlCol="0">
              <a:spAutoFit/>
            </a:bodyPr>
            <a:lstStyle/>
            <a:p>
              <a:r>
                <a:rPr lang="es-ES" dirty="0"/>
                <a:t>&lt; 1   </a:t>
              </a:r>
              <a:r>
                <a:rPr lang="es-ES" dirty="0">
                  <a:latin typeface="Symbol" panose="05050102010706020507" pitchFamily="18" charset="2"/>
                  <a:sym typeface="Symbol" panose="05050102010706020507" pitchFamily="18" charset="2"/>
                </a:rPr>
                <a:t>  </a:t>
              </a:r>
              <a:r>
                <a:rPr lang="es-ES" dirty="0">
                  <a:sym typeface="Symbol" panose="05050102010706020507" pitchFamily="18" charset="2"/>
                </a:rPr>
                <a:t>predominan partículas grandes</a:t>
              </a:r>
              <a:endParaRPr lang="es-ES" dirty="0"/>
            </a:p>
          </p:txBody>
        </p:sp>
        <p:sp>
          <p:nvSpPr>
            <p:cNvPr id="18" name="CuadroTexto 17">
              <a:extLst>
                <a:ext uri="{FF2B5EF4-FFF2-40B4-BE49-F238E27FC236}">
                  <a16:creationId xmlns:a16="http://schemas.microsoft.com/office/drawing/2014/main" id="{B587CFC8-8AAF-42A0-96B0-E8B15E05F1FC}"/>
                </a:ext>
              </a:extLst>
            </p:cNvPr>
            <p:cNvSpPr txBox="1"/>
            <p:nvPr/>
          </p:nvSpPr>
          <p:spPr>
            <a:xfrm>
              <a:off x="2540380" y="4442115"/>
              <a:ext cx="4382607" cy="369332"/>
            </a:xfrm>
            <a:prstGeom prst="rect">
              <a:avLst/>
            </a:prstGeom>
            <a:noFill/>
          </p:spPr>
          <p:txBody>
            <a:bodyPr wrap="square" rtlCol="0">
              <a:spAutoFit/>
            </a:bodyPr>
            <a:lstStyle/>
            <a:p>
              <a:r>
                <a:rPr lang="es-ES" dirty="0"/>
                <a:t>&gt; 1   </a:t>
              </a:r>
              <a:r>
                <a:rPr lang="es-ES" dirty="0">
                  <a:latin typeface="Symbol" panose="05050102010706020507" pitchFamily="18" charset="2"/>
                  <a:sym typeface="Symbol" panose="05050102010706020507" pitchFamily="18" charset="2"/>
                </a:rPr>
                <a:t>  </a:t>
              </a:r>
              <a:r>
                <a:rPr lang="es-ES" dirty="0">
                  <a:sym typeface="Symbol" panose="05050102010706020507" pitchFamily="18" charset="2"/>
                </a:rPr>
                <a:t>predominan partículas pequeñas</a:t>
              </a:r>
              <a:endParaRPr lang="es-ES" dirty="0"/>
            </a:p>
          </p:txBody>
        </p:sp>
      </p:grpSp>
    </p:spTree>
    <p:extLst>
      <p:ext uri="{BB962C8B-B14F-4D97-AF65-F5344CB8AC3E}">
        <p14:creationId xmlns:p14="http://schemas.microsoft.com/office/powerpoint/2010/main" val="4205440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3135085" cy="1354217"/>
          </a:xfrm>
          <a:prstGeom prst="rect">
            <a:avLst/>
          </a:prstGeom>
          <a:noFill/>
        </p:spPr>
        <p:txBody>
          <a:bodyPr wrap="square" rtlCol="0">
            <a:spAutoFit/>
          </a:bodyPr>
          <a:lstStyle/>
          <a:p>
            <a:pPr>
              <a:lnSpc>
                <a:spcPct val="150000"/>
              </a:lnSpc>
            </a:pPr>
            <a:r>
              <a:rPr lang="es-ES" sz="3200" dirty="0"/>
              <a:t>INTRODUCCIÓN</a:t>
            </a:r>
          </a:p>
          <a:p>
            <a:endParaRPr lang="es-ES" sz="1600" dirty="0"/>
          </a:p>
          <a:p>
            <a:pPr marL="285750" indent="-285750">
              <a:buFont typeface="Wingdings" panose="05000000000000000000" pitchFamily="2" charset="2"/>
              <a:buChar char="§"/>
            </a:pPr>
            <a:r>
              <a:rPr lang="es-ES" dirty="0"/>
              <a:t>CONCEPTOS BÁSICOS</a:t>
            </a:r>
          </a:p>
        </p:txBody>
      </p:sp>
      <mc:AlternateContent xmlns:mc="http://schemas.openxmlformats.org/markup-compatibility/2006" xmlns:a14="http://schemas.microsoft.com/office/drawing/2010/main">
        <mc:Choice Requires="a14">
          <p:sp>
            <p:nvSpPr>
              <p:cNvPr id="14" name="CuadroTexto 13">
                <a:extLst>
                  <a:ext uri="{FF2B5EF4-FFF2-40B4-BE49-F238E27FC236}">
                    <a16:creationId xmlns:a16="http://schemas.microsoft.com/office/drawing/2014/main" id="{12019D04-1CAA-DC1B-E781-1B18CD186769}"/>
                  </a:ext>
                </a:extLst>
              </p:cNvPr>
              <p:cNvSpPr txBox="1"/>
              <p:nvPr/>
            </p:nvSpPr>
            <p:spPr>
              <a:xfrm>
                <a:off x="541176" y="1140272"/>
                <a:ext cx="10258232" cy="2052741"/>
              </a:xfrm>
              <a:prstGeom prst="rect">
                <a:avLst/>
              </a:prstGeom>
              <a:noFill/>
            </p:spPr>
            <p:txBody>
              <a:bodyPr wrap="square" rtlCol="0">
                <a:spAutoFit/>
              </a:bodyPr>
              <a:lstStyle/>
              <a:p>
                <a:pPr>
                  <a:lnSpc>
                    <a:spcPct val="150000"/>
                  </a:lnSpc>
                </a:pPr>
                <a:endParaRPr lang="es-ES" dirty="0"/>
              </a:p>
              <a:p>
                <a:pPr>
                  <a:lnSpc>
                    <a:spcPct val="150000"/>
                  </a:lnSpc>
                </a:pPr>
                <a:r>
                  <a:rPr lang="es-ES" b="1" u="sng" dirty="0"/>
                  <a:t>Higroscopicidad</a:t>
                </a:r>
              </a:p>
              <a:p>
                <a:pPr algn="just"/>
                <a:r>
                  <a:rPr lang="es-ES" dirty="0"/>
                  <a:t>A partir de un RH &gt; 40%,  el vapor de agua existente en la atmósfera comienza a condensar sobre las partículas provocando su aumento en tamaño. </a:t>
                </a:r>
              </a:p>
              <a:p>
                <a:pPr algn="just"/>
                <a:r>
                  <a:rPr lang="es-ES" dirty="0"/>
                  <a:t>El mismo aerosol con HR alta cambia su </a:t>
                </a:r>
                <a14:m>
                  <m:oMath xmlns:m="http://schemas.openxmlformats.org/officeDocument/2006/math">
                    <m:sSub>
                      <m:sSubPr>
                        <m:ctrlPr>
                          <a:rPr lang="es-ES" i="1" smtClean="0">
                            <a:solidFill>
                              <a:srgbClr val="836967"/>
                            </a:solidFill>
                            <a:latin typeface="Cambria Math" panose="02040503050406030204" pitchFamily="18" charset="0"/>
                          </a:rPr>
                        </m:ctrlPr>
                      </m:sSubPr>
                      <m:e>
                        <m:r>
                          <a:rPr lang="es-ES" i="1">
                            <a:latin typeface="Cambria Math" panose="02040503050406030204" pitchFamily="18" charset="0"/>
                          </a:rPr>
                          <m:t>𝜎</m:t>
                        </m:r>
                      </m:e>
                      <m:sub>
                        <m:r>
                          <a:rPr lang="es-ES" i="1">
                            <a:latin typeface="Cambria Math" panose="02040503050406030204" pitchFamily="18" charset="0"/>
                          </a:rPr>
                          <m:t>𝑠𝑝</m:t>
                        </m:r>
                      </m:sub>
                    </m:sSub>
                    <m:d>
                      <m:dPr>
                        <m:ctrlPr>
                          <a:rPr lang="es-ES" i="1">
                            <a:solidFill>
                              <a:srgbClr val="836967"/>
                            </a:solidFill>
                            <a:latin typeface="Cambria Math" panose="02040503050406030204" pitchFamily="18" charset="0"/>
                          </a:rPr>
                        </m:ctrlPr>
                      </m:dPr>
                      <m:e>
                        <m:r>
                          <a:rPr lang="es-ES" i="1">
                            <a:latin typeface="Cambria Math" panose="02040503050406030204" pitchFamily="18" charset="0"/>
                          </a:rPr>
                          <m:t>𝜆</m:t>
                        </m:r>
                      </m:e>
                    </m:d>
                    <m:r>
                      <a:rPr lang="es-ES" b="0" i="0" smtClean="0">
                        <a:latin typeface="Cambria Math" panose="02040503050406030204" pitchFamily="18" charset="0"/>
                      </a:rPr>
                      <m:t>.</m:t>
                    </m:r>
                  </m:oMath>
                </a14:m>
                <a:r>
                  <a:rPr lang="es-ES" dirty="0"/>
                  <a:t> Esta variabilidad contribuye a la incertidumbre de su efecto sobre el ERF y su posible repercusión en el Clima.</a:t>
                </a:r>
              </a:p>
            </p:txBody>
          </p:sp>
        </mc:Choice>
        <mc:Fallback xmlns="">
          <p:sp>
            <p:nvSpPr>
              <p:cNvPr id="14" name="CuadroTexto 13">
                <a:extLst>
                  <a:ext uri="{FF2B5EF4-FFF2-40B4-BE49-F238E27FC236}">
                    <a16:creationId xmlns:a16="http://schemas.microsoft.com/office/drawing/2014/main" id="{12019D04-1CAA-DC1B-E781-1B18CD186769}"/>
                  </a:ext>
                </a:extLst>
              </p:cNvPr>
              <p:cNvSpPr txBox="1">
                <a:spLocks noRot="1" noChangeAspect="1" noMove="1" noResize="1" noEditPoints="1" noAdjustHandles="1" noChangeArrowheads="1" noChangeShapeType="1" noTextEdit="1"/>
              </p:cNvSpPr>
              <p:nvPr/>
            </p:nvSpPr>
            <p:spPr>
              <a:xfrm>
                <a:off x="541176" y="1140272"/>
                <a:ext cx="10258232" cy="2052741"/>
              </a:xfrm>
              <a:prstGeom prst="rect">
                <a:avLst/>
              </a:prstGeom>
              <a:blipFill>
                <a:blip r:embed="rId2"/>
                <a:stretch>
                  <a:fillRect l="-535" r="-475" b="-3858"/>
                </a:stretch>
              </a:blipFill>
            </p:spPr>
            <p:txBody>
              <a:bodyPr/>
              <a:lstStyle/>
              <a:p>
                <a:r>
                  <a:rPr lang="es-ES">
                    <a:noFill/>
                  </a:rPr>
                  <a:t> </a:t>
                </a:r>
              </a:p>
            </p:txBody>
          </p:sp>
        </mc:Fallback>
      </mc:AlternateContent>
      <p:pic>
        <p:nvPicPr>
          <p:cNvPr id="6" name="Imagen 5" descr="Diagrama&#10;&#10;Descripción generada automáticamente">
            <a:extLst>
              <a:ext uri="{FF2B5EF4-FFF2-40B4-BE49-F238E27FC236}">
                <a16:creationId xmlns:a16="http://schemas.microsoft.com/office/drawing/2014/main" id="{73A0E6AC-037B-C873-52D6-D855856F3BD2}"/>
              </a:ext>
            </a:extLst>
          </p:cNvPr>
          <p:cNvPicPr>
            <a:picLocks noChangeAspect="1"/>
          </p:cNvPicPr>
          <p:nvPr/>
        </p:nvPicPr>
        <p:blipFill rotWithShape="1">
          <a:blip r:embed="rId3"/>
          <a:srcRect l="13759" t="15259" r="17239" b="13253"/>
          <a:stretch/>
        </p:blipFill>
        <p:spPr bwMode="auto">
          <a:xfrm>
            <a:off x="541176" y="3363563"/>
            <a:ext cx="5682479" cy="3311874"/>
          </a:xfrm>
          <a:prstGeom prst="rect">
            <a:avLst/>
          </a:prstGeom>
          <a:ln>
            <a:noFill/>
          </a:ln>
          <a:extLst>
            <a:ext uri="{53640926-AAD7-44D8-BBD7-CCE9431645EC}">
              <a14:shadowObscured xmlns:a14="http://schemas.microsoft.com/office/drawing/2010/main"/>
            </a:ext>
          </a:extLst>
        </p:spPr>
      </p:pic>
      <p:sp>
        <p:nvSpPr>
          <p:cNvPr id="7" name="Marcador de número de diapositiva 1">
            <a:extLst>
              <a:ext uri="{FF2B5EF4-FFF2-40B4-BE49-F238E27FC236}">
                <a16:creationId xmlns:a16="http://schemas.microsoft.com/office/drawing/2014/main" id="{AE2FD6BB-6EE3-9373-890D-7D0F5A8B7014}"/>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7</a:t>
            </a:fld>
            <a:endParaRPr lang="en-US" sz="1600" dirty="0">
              <a:solidFill>
                <a:schemeClr val="tx1"/>
              </a:solidFill>
            </a:endParaRPr>
          </a:p>
        </p:txBody>
      </p:sp>
      <p:sp>
        <p:nvSpPr>
          <p:cNvPr id="8" name="CuadroTexto 7">
            <a:extLst>
              <a:ext uri="{FF2B5EF4-FFF2-40B4-BE49-F238E27FC236}">
                <a16:creationId xmlns:a16="http://schemas.microsoft.com/office/drawing/2014/main" id="{46C4F2C4-9C1A-46CC-8929-7D6FE250602B}"/>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9" name="Picture 4" descr="Servicio de Comunicación, Marketing y Atención al ...">
            <a:extLst>
              <a:ext uri="{FF2B5EF4-FFF2-40B4-BE49-F238E27FC236}">
                <a16:creationId xmlns:a16="http://schemas.microsoft.com/office/drawing/2014/main" id="{043D183E-7C35-4D37-A415-397FC6E4D38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1" name="CuadroTexto 10">
                <a:extLst>
                  <a:ext uri="{FF2B5EF4-FFF2-40B4-BE49-F238E27FC236}">
                    <a16:creationId xmlns:a16="http://schemas.microsoft.com/office/drawing/2014/main" id="{FF92A72E-440E-4CCB-BC72-8562A73502D6}"/>
                  </a:ext>
                </a:extLst>
              </p:cNvPr>
              <p:cNvSpPr txBox="1"/>
              <p:nvPr/>
            </p:nvSpPr>
            <p:spPr>
              <a:xfrm>
                <a:off x="6578219" y="4028491"/>
                <a:ext cx="4378539" cy="2113720"/>
              </a:xfrm>
              <a:prstGeom prst="rect">
                <a:avLst/>
              </a:prstGeom>
              <a:noFill/>
            </p:spPr>
            <p:txBody>
              <a:bodyPr wrap="square">
                <a:spAutoFit/>
              </a:bodyPr>
              <a:lstStyle/>
              <a:p>
                <a:pPr algn="ctr">
                  <a:spcAft>
                    <a:spcPts val="600"/>
                  </a:spcAft>
                </a:pPr>
                <a:r>
                  <a:rPr lang="es-ES" sz="1800" b="1" u="sng" dirty="0"/>
                  <a:t>Factor de aumento de dispersión</a:t>
                </a:r>
                <a:r>
                  <a:rPr lang="es-ES" sz="1800" b="1" dirty="0"/>
                  <a:t> </a:t>
                </a:r>
                <a14:m>
                  <m:oMath xmlns:m="http://schemas.openxmlformats.org/officeDocument/2006/math">
                    <m:r>
                      <a:rPr lang="es-ES" sz="1800" b="1" i="1"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𝒇</m:t>
                    </m:r>
                    <m:r>
                      <a:rPr lang="es-ES" sz="1800" b="1"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s-ES" sz="1800" b="1"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𝐑𝐇</m:t>
                    </m:r>
                    <m:r>
                      <a:rPr lang="es-ES" sz="1800" b="0"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oMath>
                </a14:m>
                <a:endParaRPr lang="es-ES" sz="1800" b="1" dirty="0"/>
              </a:p>
              <a:p>
                <a:pPr algn="just"/>
                <a:r>
                  <a:rPr lang="es-ES" sz="1800" dirty="0"/>
                  <a:t>Nos permite cuantificar la variación de </a:t>
                </a:r>
                <a14:m>
                  <m:oMath xmlns:m="http://schemas.openxmlformats.org/officeDocument/2006/math">
                    <m:sSub>
                      <m:sSubPr>
                        <m:ctrlPr>
                          <a:rPr lang="es-ES" sz="1800" i="1" smtClean="0">
                            <a:effectLst/>
                            <a:latin typeface="Cambria Math" panose="02040503050406030204" pitchFamily="18" charset="0"/>
                            <a:cs typeface="Arial" panose="020B0604020202020204" pitchFamily="34" charset="0"/>
                          </a:rPr>
                        </m:ctrlPr>
                      </m:sSubPr>
                      <m:e>
                        <m:r>
                          <a:rPr lang="es-ES" sz="1800" i="1">
                            <a:effectLst/>
                            <a:latin typeface="Cambria Math" panose="02040503050406030204" pitchFamily="18" charset="0"/>
                            <a:ea typeface="Calibri" panose="020F0502020204030204" pitchFamily="34" charset="0"/>
                            <a:cs typeface="Arial" panose="020B0604020202020204" pitchFamily="34" charset="0"/>
                          </a:rPr>
                          <m:t>𝜎</m:t>
                        </m:r>
                      </m:e>
                      <m:sub>
                        <m:r>
                          <a:rPr lang="es-ES" sz="1800" i="1">
                            <a:effectLst/>
                            <a:latin typeface="Cambria Math" panose="02040503050406030204" pitchFamily="18" charset="0"/>
                            <a:ea typeface="Calibri" panose="020F0502020204030204" pitchFamily="34" charset="0"/>
                            <a:cs typeface="Arial" panose="020B0604020202020204" pitchFamily="34" charset="0"/>
                          </a:rPr>
                          <m:t>𝑠𝑝</m:t>
                        </m:r>
                      </m:sub>
                    </m:sSub>
                  </m:oMath>
                </a14:m>
                <a:r>
                  <a:rPr lang="es-ES" sz="1800" dirty="0"/>
                  <a:t> debido a la absorción de agua realizada por las partículas.</a:t>
                </a:r>
              </a:p>
              <a:p>
                <a:pPr marL="0" indent="0">
                  <a:buNone/>
                </a:pPr>
                <a:endParaRPr lang="es-ES" sz="1800" dirty="0"/>
              </a:p>
              <a:p>
                <a:pPr marL="0" indent="0">
                  <a:buNone/>
                </a:pPr>
                <a:r>
                  <a:rPr lang="es-ES" sz="2000" b="1" spc="15" dirty="0">
                    <a:solidFill>
                      <a:srgbClr val="000000"/>
                    </a:solidFill>
                    <a:latin typeface="Cambria Math" panose="02040503050406030204" pitchFamily="18" charset="0"/>
                    <a:ea typeface="Calibri" panose="020F0502020204030204" pitchFamily="34" charset="0"/>
                    <a:cs typeface="Arial" panose="020B0604020202020204" pitchFamily="34" charset="0"/>
                  </a:rPr>
                  <a:t> </a:t>
                </a:r>
                <a14:m>
                  <m:oMath xmlns:m="http://schemas.openxmlformats.org/officeDocument/2006/math">
                    <m:r>
                      <a:rPr lang="es-ES" sz="2000" b="1"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s-ES" sz="2000" b="1" i="1"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  </m:t>
                    </m:r>
                    <m:r>
                      <a:rPr lang="es-ES" sz="2000" b="1" i="1"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𝒇</m:t>
                    </m:r>
                    <m:r>
                      <a:rPr lang="es-ES" sz="2000" b="1"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s-ES" sz="2000" b="1"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𝐑𝐇</m:t>
                    </m:r>
                    <m:r>
                      <a:rPr lang="es-ES" sz="2000" b="0" i="0" spc="15" smtClean="0">
                        <a:solidFill>
                          <a:srgbClr val="000000"/>
                        </a:solidFill>
                        <a:effectLst/>
                        <a:latin typeface="Cambria Math" panose="02040503050406030204" pitchFamily="18" charset="0"/>
                        <a:ea typeface="Calibri" panose="020F0502020204030204" pitchFamily="34" charset="0"/>
                        <a:cs typeface="Arial" panose="020B0604020202020204" pitchFamily="34" charset="0"/>
                      </a:rPr>
                      <m:t>)</m:t>
                    </m:r>
                    <m:r>
                      <a:rPr lang="es-ES" sz="2000" i="1">
                        <a:effectLst/>
                        <a:latin typeface="Cambria Math" panose="02040503050406030204" pitchFamily="18" charset="0"/>
                        <a:ea typeface="Calibri" panose="020F0502020204030204" pitchFamily="34" charset="0"/>
                        <a:cs typeface="Arial" panose="020B0604020202020204" pitchFamily="34" charset="0"/>
                      </a:rPr>
                      <m:t>=</m:t>
                    </m:r>
                    <m:f>
                      <m:fPr>
                        <m:ctrlPr>
                          <a:rPr lang="es-ES" sz="2000" i="1">
                            <a:effectLst/>
                            <a:latin typeface="Cambria Math" panose="02040503050406030204" pitchFamily="18" charset="0"/>
                            <a:cs typeface="Arial" panose="020B0604020202020204" pitchFamily="34" charset="0"/>
                          </a:rPr>
                        </m:ctrlPr>
                      </m:fPr>
                      <m:num>
                        <m:sSub>
                          <m:sSubPr>
                            <m:ctrlPr>
                              <a:rPr lang="es-ES" sz="2000" i="1">
                                <a:effectLst/>
                                <a:latin typeface="Cambria Math" panose="02040503050406030204" pitchFamily="18" charset="0"/>
                                <a:cs typeface="Arial" panose="020B0604020202020204" pitchFamily="34" charset="0"/>
                              </a:rPr>
                            </m:ctrlPr>
                          </m:sSubPr>
                          <m:e>
                            <m:r>
                              <a:rPr lang="es-ES" sz="2000" i="1">
                                <a:effectLst/>
                                <a:latin typeface="Cambria Math" panose="02040503050406030204" pitchFamily="18" charset="0"/>
                                <a:ea typeface="Calibri" panose="020F0502020204030204" pitchFamily="34" charset="0"/>
                                <a:cs typeface="Arial" panose="020B0604020202020204" pitchFamily="34" charset="0"/>
                              </a:rPr>
                              <m:t>𝜎</m:t>
                            </m:r>
                          </m:e>
                          <m:sub>
                            <m:r>
                              <a:rPr lang="es-ES" sz="2000" i="1">
                                <a:effectLst/>
                                <a:latin typeface="Cambria Math" panose="02040503050406030204" pitchFamily="18" charset="0"/>
                                <a:ea typeface="Calibri" panose="020F0502020204030204" pitchFamily="34" charset="0"/>
                                <a:cs typeface="Arial" panose="020B0604020202020204" pitchFamily="34" charset="0"/>
                              </a:rPr>
                              <m:t>𝑠𝑝</m:t>
                            </m:r>
                          </m:sub>
                        </m:sSub>
                        <m:r>
                          <a:rPr lang="es-ES" sz="2000" b="0" i="1" smtClean="0">
                            <a:effectLst/>
                            <a:latin typeface="Cambria Math" panose="02040503050406030204" pitchFamily="18" charset="0"/>
                            <a:ea typeface="Calibri" panose="020F0502020204030204" pitchFamily="34" charset="0"/>
                            <a:cs typeface="Arial" panose="020B0604020202020204" pitchFamily="34" charset="0"/>
                          </a:rPr>
                          <m:t> (</m:t>
                        </m:r>
                        <m:r>
                          <a:rPr lang="es-ES" sz="2000" b="0" i="1" smtClean="0">
                            <a:effectLst/>
                            <a:latin typeface="Cambria Math" panose="02040503050406030204" pitchFamily="18" charset="0"/>
                            <a:ea typeface="Calibri" panose="020F0502020204030204" pitchFamily="34" charset="0"/>
                            <a:cs typeface="Arial" panose="020B0604020202020204" pitchFamily="34" charset="0"/>
                          </a:rPr>
                          <m:t>𝑅𝐻</m:t>
                        </m:r>
                        <m:r>
                          <a:rPr lang="es-ES" sz="2000" b="0" i="1" smtClean="0">
                            <a:effectLst/>
                            <a:latin typeface="Cambria Math" panose="02040503050406030204" pitchFamily="18" charset="0"/>
                            <a:ea typeface="Calibri" panose="020F0502020204030204" pitchFamily="34" charset="0"/>
                            <a:cs typeface="Arial" panose="020B0604020202020204" pitchFamily="34" charset="0"/>
                          </a:rPr>
                          <m:t> </m:t>
                        </m:r>
                        <m:r>
                          <a:rPr lang="es-ES" sz="2000" b="0" i="1" smtClean="0">
                            <a:effectLst/>
                            <a:latin typeface="Cambria Math" panose="02040503050406030204" pitchFamily="18" charset="0"/>
                            <a:ea typeface="Calibri" panose="020F0502020204030204" pitchFamily="34" charset="0"/>
                            <a:cs typeface="Arial" panose="020B0604020202020204" pitchFamily="34" charset="0"/>
                          </a:rPr>
                          <m:t>𝑑𝑒𝑡𝑒𝑟𝑚𝑖𝑛𝑎𝑑𝑜</m:t>
                        </m:r>
                        <m:r>
                          <a:rPr lang="es-ES" sz="2000" b="0" i="1" smtClean="0">
                            <a:effectLst/>
                            <a:latin typeface="Cambria Math" panose="02040503050406030204" pitchFamily="18" charset="0"/>
                            <a:ea typeface="Calibri" panose="020F0502020204030204" pitchFamily="34" charset="0"/>
                            <a:cs typeface="Arial" panose="020B0604020202020204" pitchFamily="34" charset="0"/>
                          </a:rPr>
                          <m:t>)</m:t>
                        </m:r>
                      </m:num>
                      <m:den>
                        <m:sSub>
                          <m:sSubPr>
                            <m:ctrlPr>
                              <a:rPr lang="es-ES" sz="2000" i="1" smtClean="0">
                                <a:effectLst/>
                                <a:latin typeface="Cambria Math" panose="02040503050406030204" pitchFamily="18" charset="0"/>
                                <a:cs typeface="Arial" panose="020B0604020202020204" pitchFamily="34" charset="0"/>
                              </a:rPr>
                            </m:ctrlPr>
                          </m:sSubPr>
                          <m:e>
                            <m:r>
                              <a:rPr lang="es-ES" sz="2000" i="1">
                                <a:effectLst/>
                                <a:latin typeface="Cambria Math" panose="02040503050406030204" pitchFamily="18" charset="0"/>
                                <a:ea typeface="Calibri" panose="020F0502020204030204" pitchFamily="34" charset="0"/>
                                <a:cs typeface="Arial" panose="020B0604020202020204" pitchFamily="34" charset="0"/>
                              </a:rPr>
                              <m:t>𝜎</m:t>
                            </m:r>
                          </m:e>
                          <m:sub>
                            <m:r>
                              <a:rPr lang="es-ES" sz="2000" i="1">
                                <a:effectLst/>
                                <a:latin typeface="Cambria Math" panose="02040503050406030204" pitchFamily="18" charset="0"/>
                                <a:ea typeface="Calibri" panose="020F0502020204030204" pitchFamily="34" charset="0"/>
                                <a:cs typeface="Arial" panose="020B0604020202020204" pitchFamily="34" charset="0"/>
                              </a:rPr>
                              <m:t>𝑠𝑝</m:t>
                            </m:r>
                          </m:sub>
                        </m:sSub>
                        <m:r>
                          <a:rPr lang="es-ES" sz="2000" b="0" i="1" smtClean="0">
                            <a:effectLst/>
                            <a:latin typeface="Cambria Math" panose="02040503050406030204" pitchFamily="18" charset="0"/>
                            <a:ea typeface="Calibri" panose="020F0502020204030204" pitchFamily="34" charset="0"/>
                            <a:cs typeface="Arial" panose="020B0604020202020204" pitchFamily="34" charset="0"/>
                          </a:rPr>
                          <m:t> (</m:t>
                        </m:r>
                        <m:r>
                          <a:rPr lang="es-ES" sz="2000" b="0" i="1" smtClean="0">
                            <a:effectLst/>
                            <a:latin typeface="Cambria Math" panose="02040503050406030204" pitchFamily="18" charset="0"/>
                            <a:ea typeface="Calibri" panose="020F0502020204030204" pitchFamily="34" charset="0"/>
                            <a:cs typeface="Arial" panose="020B0604020202020204" pitchFamily="34" charset="0"/>
                          </a:rPr>
                          <m:t>𝑅𝐻</m:t>
                        </m:r>
                        <m:r>
                          <a:rPr lang="es-ES" sz="2000" b="0" i="1" smtClean="0">
                            <a:effectLst/>
                            <a:latin typeface="Cambria Math" panose="02040503050406030204" pitchFamily="18" charset="0"/>
                            <a:ea typeface="Calibri" panose="020F0502020204030204" pitchFamily="34" charset="0"/>
                            <a:cs typeface="Arial" panose="020B0604020202020204" pitchFamily="34" charset="0"/>
                          </a:rPr>
                          <m:t>&lt;40%)</m:t>
                        </m:r>
                      </m:den>
                    </m:f>
                  </m:oMath>
                </a14:m>
                <a:endParaRPr lang="es-ES" sz="2000" dirty="0"/>
              </a:p>
            </p:txBody>
          </p:sp>
        </mc:Choice>
        <mc:Fallback xmlns="">
          <p:sp>
            <p:nvSpPr>
              <p:cNvPr id="11" name="CuadroTexto 10">
                <a:extLst>
                  <a:ext uri="{FF2B5EF4-FFF2-40B4-BE49-F238E27FC236}">
                    <a16:creationId xmlns:a16="http://schemas.microsoft.com/office/drawing/2014/main" id="{FF92A72E-440E-4CCB-BC72-8562A73502D6}"/>
                  </a:ext>
                </a:extLst>
              </p:cNvPr>
              <p:cNvSpPr txBox="1">
                <a:spLocks noRot="1" noChangeAspect="1" noMove="1" noResize="1" noEditPoints="1" noAdjustHandles="1" noChangeArrowheads="1" noChangeShapeType="1" noTextEdit="1"/>
              </p:cNvSpPr>
              <p:nvPr/>
            </p:nvSpPr>
            <p:spPr>
              <a:xfrm>
                <a:off x="6578219" y="4028491"/>
                <a:ext cx="4378539" cy="2113720"/>
              </a:xfrm>
              <a:prstGeom prst="rect">
                <a:avLst/>
              </a:prstGeom>
              <a:blipFill>
                <a:blip r:embed="rId6"/>
                <a:stretch>
                  <a:fillRect l="-1114" t="-1729" r="-1253"/>
                </a:stretch>
              </a:blipFill>
            </p:spPr>
            <p:txBody>
              <a:bodyPr/>
              <a:lstStyle/>
              <a:p>
                <a:r>
                  <a:rPr lang="es-ES">
                    <a:noFill/>
                  </a:rPr>
                  <a:t> </a:t>
                </a:r>
              </a:p>
            </p:txBody>
          </p:sp>
        </mc:Fallback>
      </mc:AlternateContent>
    </p:spTree>
    <p:extLst>
      <p:ext uri="{BB962C8B-B14F-4D97-AF65-F5344CB8AC3E}">
        <p14:creationId xmlns:p14="http://schemas.microsoft.com/office/powerpoint/2010/main" val="39963605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50415"/>
            <a:ext cx="3135085" cy="1354217"/>
          </a:xfrm>
          <a:prstGeom prst="rect">
            <a:avLst/>
          </a:prstGeom>
          <a:noFill/>
        </p:spPr>
        <p:txBody>
          <a:bodyPr wrap="square" rtlCol="0">
            <a:spAutoFit/>
          </a:bodyPr>
          <a:lstStyle/>
          <a:p>
            <a:pPr>
              <a:lnSpc>
                <a:spcPct val="150000"/>
              </a:lnSpc>
            </a:pPr>
            <a:r>
              <a:rPr lang="es-ES" sz="3200" dirty="0"/>
              <a:t>OBJETIVOS</a:t>
            </a:r>
          </a:p>
          <a:p>
            <a:endParaRPr lang="es-ES" sz="1600" dirty="0"/>
          </a:p>
          <a:p>
            <a:pPr marL="285750" indent="-285750">
              <a:buFont typeface="Wingdings" panose="05000000000000000000" pitchFamily="2" charset="2"/>
              <a:buChar char="§"/>
            </a:pPr>
            <a:r>
              <a:rPr lang="es-ES" dirty="0"/>
              <a:t> </a:t>
            </a:r>
            <a:r>
              <a:rPr lang="es-ES" u="sng" dirty="0"/>
              <a:t>OBJETIVO PRINCIPAL</a:t>
            </a:r>
          </a:p>
        </p:txBody>
      </p:sp>
      <p:sp>
        <p:nvSpPr>
          <p:cNvPr id="14" name="CuadroTexto 13">
            <a:extLst>
              <a:ext uri="{FF2B5EF4-FFF2-40B4-BE49-F238E27FC236}">
                <a16:creationId xmlns:a16="http://schemas.microsoft.com/office/drawing/2014/main" id="{12019D04-1CAA-DC1B-E781-1B18CD186769}"/>
              </a:ext>
            </a:extLst>
          </p:cNvPr>
          <p:cNvSpPr txBox="1"/>
          <p:nvPr/>
        </p:nvSpPr>
        <p:spPr>
          <a:xfrm>
            <a:off x="988947" y="1244073"/>
            <a:ext cx="9606837" cy="1295868"/>
          </a:xfrm>
          <a:prstGeom prst="rect">
            <a:avLst/>
          </a:prstGeom>
          <a:noFill/>
        </p:spPr>
        <p:txBody>
          <a:bodyPr wrap="square" rtlCol="0">
            <a:spAutoFit/>
          </a:bodyPr>
          <a:lstStyle/>
          <a:p>
            <a:pPr>
              <a:lnSpc>
                <a:spcPct val="150000"/>
              </a:lnSpc>
            </a:pPr>
            <a:endParaRPr lang="es-ES" dirty="0"/>
          </a:p>
          <a:p>
            <a:pPr>
              <a:lnSpc>
                <a:spcPct val="150000"/>
              </a:lnSpc>
            </a:pPr>
            <a:r>
              <a:rPr lang="es-ES" dirty="0"/>
              <a:t>Poner de manifiesto la influencia de la humedad relativa ambiente sobre la dispersión óptica de los  aerosoles de un área suburbana.</a:t>
            </a:r>
          </a:p>
        </p:txBody>
      </p:sp>
      <p:sp>
        <p:nvSpPr>
          <p:cNvPr id="7" name="CuadroTexto 6">
            <a:extLst>
              <a:ext uri="{FF2B5EF4-FFF2-40B4-BE49-F238E27FC236}">
                <a16:creationId xmlns:a16="http://schemas.microsoft.com/office/drawing/2014/main" id="{01D5F2C0-8282-CBFA-0BFF-A9B83F60E072}"/>
              </a:ext>
            </a:extLst>
          </p:cNvPr>
          <p:cNvSpPr txBox="1"/>
          <p:nvPr/>
        </p:nvSpPr>
        <p:spPr>
          <a:xfrm>
            <a:off x="541176" y="2517286"/>
            <a:ext cx="10258232" cy="568745"/>
          </a:xfrm>
          <a:prstGeom prst="rect">
            <a:avLst/>
          </a:prstGeom>
          <a:noFill/>
        </p:spPr>
        <p:txBody>
          <a:bodyPr wrap="square" rtlCol="0">
            <a:spAutoFit/>
          </a:bodyPr>
          <a:lstStyle/>
          <a:p>
            <a:pPr marL="285750" indent="-285750">
              <a:lnSpc>
                <a:spcPct val="200000"/>
              </a:lnSpc>
              <a:buFont typeface="Wingdings" panose="05000000000000000000" pitchFamily="2" charset="2"/>
              <a:buChar char="§"/>
            </a:pPr>
            <a:r>
              <a:rPr lang="es-ES" u="sng" dirty="0"/>
              <a:t>OBJETIVOS ESPECÍFICOS</a:t>
            </a:r>
          </a:p>
        </p:txBody>
      </p:sp>
      <mc:AlternateContent xmlns:mc="http://schemas.openxmlformats.org/markup-compatibility/2006" xmlns:a14="http://schemas.microsoft.com/office/drawing/2010/main">
        <mc:Choice Requires="a14">
          <p:sp>
            <p:nvSpPr>
              <p:cNvPr id="8" name="CuadroTexto 7">
                <a:extLst>
                  <a:ext uri="{FF2B5EF4-FFF2-40B4-BE49-F238E27FC236}">
                    <a16:creationId xmlns:a16="http://schemas.microsoft.com/office/drawing/2014/main" id="{79B2C353-2783-D6A3-9840-C7E5E6F27DFC}"/>
                  </a:ext>
                </a:extLst>
              </p:cNvPr>
              <p:cNvSpPr txBox="1"/>
              <p:nvPr/>
            </p:nvSpPr>
            <p:spPr>
              <a:xfrm>
                <a:off x="962025" y="3251969"/>
                <a:ext cx="9372600" cy="2628155"/>
              </a:xfrm>
              <a:prstGeom prst="rect">
                <a:avLst/>
              </a:prstGeom>
              <a:noFill/>
            </p:spPr>
            <p:txBody>
              <a:bodyPr wrap="square" rtlCol="0">
                <a:spAutoFit/>
              </a:bodyPr>
              <a:lstStyle/>
              <a:p>
                <a:pPr marL="285750" indent="-285750">
                  <a:buFont typeface="Wingdings" panose="05000000000000000000" pitchFamily="2" charset="2"/>
                  <a:buChar char="Ø"/>
                </a:pPr>
                <a:r>
                  <a:rPr lang="es-ES" dirty="0"/>
                  <a:t>Determinar la variación temporal de la dispersión de partículas (</a:t>
                </a:r>
                <a14:m>
                  <m:oMath xmlns:m="http://schemas.openxmlformats.org/officeDocument/2006/math">
                    <m:sSub>
                      <m:sSubPr>
                        <m:ctrlPr>
                          <a:rPr lang="es-ES" sz="1800" i="1" smtClean="0">
                            <a:effectLst/>
                            <a:latin typeface="Cambria Math" panose="02040503050406030204" pitchFamily="18" charset="0"/>
                            <a:cs typeface="Arial" panose="020B0604020202020204" pitchFamily="34" charset="0"/>
                          </a:rPr>
                        </m:ctrlPr>
                      </m:sSubPr>
                      <m:e>
                        <m:r>
                          <a:rPr lang="es-ES" sz="1800" i="1">
                            <a:effectLst/>
                            <a:latin typeface="Cambria Math" panose="02040503050406030204" pitchFamily="18" charset="0"/>
                            <a:ea typeface="Calibri" panose="020F0502020204030204" pitchFamily="34" charset="0"/>
                            <a:cs typeface="Arial" panose="020B0604020202020204" pitchFamily="34" charset="0"/>
                          </a:rPr>
                          <m:t>𝜎</m:t>
                        </m:r>
                      </m:e>
                      <m:sub>
                        <m:r>
                          <a:rPr lang="es-ES" sz="1800" i="1">
                            <a:effectLst/>
                            <a:latin typeface="Cambria Math" panose="02040503050406030204" pitchFamily="18" charset="0"/>
                            <a:ea typeface="Calibri" panose="020F0502020204030204" pitchFamily="34" charset="0"/>
                            <a:cs typeface="Arial" panose="020B0604020202020204" pitchFamily="34" charset="0"/>
                          </a:rPr>
                          <m:t>𝑠𝑝</m:t>
                        </m:r>
                      </m:sub>
                    </m:sSub>
                  </m:oMath>
                </a14:m>
                <a:r>
                  <a:rPr lang="es-ES" dirty="0"/>
                  <a:t>) y la influencia de eventos meteorológicos.</a:t>
                </a:r>
              </a:p>
              <a:p>
                <a:endParaRPr lang="es-ES" dirty="0"/>
              </a:p>
              <a:p>
                <a:pPr marL="285750" indent="-285750">
                  <a:buFont typeface="Wingdings" panose="05000000000000000000" pitchFamily="2" charset="2"/>
                  <a:buChar char="Ø"/>
                </a:pPr>
                <a:r>
                  <a:rPr lang="es-ES" dirty="0"/>
                  <a:t> Verificar la relación existente entre el Exponente de Angström de dispersión (SAE) y el tamaño de las partículas atmosféricas.</a:t>
                </a:r>
              </a:p>
              <a:p>
                <a:endParaRPr lang="es-ES" dirty="0"/>
              </a:p>
              <a:p>
                <a:pPr marL="285750" indent="-285750">
                  <a:buFont typeface="Wingdings" panose="05000000000000000000" pitchFamily="2" charset="2"/>
                  <a:buChar char="Ø"/>
                </a:pPr>
                <a:r>
                  <a:rPr lang="es-ES" dirty="0"/>
                  <a:t> Cuantificar la variación del </a:t>
                </a:r>
                <a14:m>
                  <m:oMath xmlns:m="http://schemas.openxmlformats.org/officeDocument/2006/math">
                    <m:sSub>
                      <m:sSubPr>
                        <m:ctrlPr>
                          <a:rPr lang="es-ES" sz="1800" i="1" smtClean="0">
                            <a:effectLst/>
                            <a:latin typeface="Cambria Math" panose="02040503050406030204" pitchFamily="18" charset="0"/>
                            <a:cs typeface="Arial" panose="020B0604020202020204" pitchFamily="34" charset="0"/>
                          </a:rPr>
                        </m:ctrlPr>
                      </m:sSubPr>
                      <m:e>
                        <m:r>
                          <a:rPr lang="es-ES" sz="1800" i="1">
                            <a:effectLst/>
                            <a:latin typeface="Cambria Math" panose="02040503050406030204" pitchFamily="18" charset="0"/>
                            <a:ea typeface="Calibri" panose="020F0502020204030204" pitchFamily="34" charset="0"/>
                            <a:cs typeface="Arial" panose="020B0604020202020204" pitchFamily="34" charset="0"/>
                          </a:rPr>
                          <m:t>𝜎</m:t>
                        </m:r>
                      </m:e>
                      <m:sub>
                        <m:r>
                          <a:rPr lang="es-ES" sz="1800" i="1">
                            <a:effectLst/>
                            <a:latin typeface="Cambria Math" panose="02040503050406030204" pitchFamily="18" charset="0"/>
                            <a:ea typeface="Calibri" panose="020F0502020204030204" pitchFamily="34" charset="0"/>
                            <a:cs typeface="Arial" panose="020B0604020202020204" pitchFamily="34" charset="0"/>
                          </a:rPr>
                          <m:t>𝑠𝑝</m:t>
                        </m:r>
                      </m:sub>
                    </m:sSub>
                  </m:oMath>
                </a14:m>
                <a:r>
                  <a:rPr lang="es-ES" dirty="0"/>
                  <a:t> y SAE con la RH.</a:t>
                </a:r>
              </a:p>
              <a:p>
                <a:endParaRPr lang="es-ES" dirty="0"/>
              </a:p>
              <a:p>
                <a:pPr marL="285750" indent="-285750">
                  <a:buFont typeface="Wingdings" panose="05000000000000000000" pitchFamily="2" charset="2"/>
                  <a:buChar char="Ø"/>
                </a:pPr>
                <a:r>
                  <a:rPr lang="es-ES" dirty="0"/>
                  <a:t> Especificar la variación del </a:t>
                </a:r>
                <a:r>
                  <a:rPr lang="es-ES" i="1" dirty="0"/>
                  <a:t>f</a:t>
                </a:r>
                <a:r>
                  <a:rPr lang="es-ES" dirty="0"/>
                  <a:t>(RH) con la RH.</a:t>
                </a:r>
              </a:p>
            </p:txBody>
          </p:sp>
        </mc:Choice>
        <mc:Fallback xmlns="">
          <p:sp>
            <p:nvSpPr>
              <p:cNvPr id="8" name="CuadroTexto 7">
                <a:extLst>
                  <a:ext uri="{FF2B5EF4-FFF2-40B4-BE49-F238E27FC236}">
                    <a16:creationId xmlns:a16="http://schemas.microsoft.com/office/drawing/2014/main" id="{79B2C353-2783-D6A3-9840-C7E5E6F27DFC}"/>
                  </a:ext>
                </a:extLst>
              </p:cNvPr>
              <p:cNvSpPr txBox="1">
                <a:spLocks noRot="1" noChangeAspect="1" noMove="1" noResize="1" noEditPoints="1" noAdjustHandles="1" noChangeArrowheads="1" noChangeShapeType="1" noTextEdit="1"/>
              </p:cNvSpPr>
              <p:nvPr/>
            </p:nvSpPr>
            <p:spPr>
              <a:xfrm>
                <a:off x="962025" y="3251969"/>
                <a:ext cx="9372600" cy="2628155"/>
              </a:xfrm>
              <a:prstGeom prst="rect">
                <a:avLst/>
              </a:prstGeom>
              <a:blipFill>
                <a:blip r:embed="rId2"/>
                <a:stretch>
                  <a:fillRect l="-455" t="-926" b="-2546"/>
                </a:stretch>
              </a:blipFill>
            </p:spPr>
            <p:txBody>
              <a:bodyPr/>
              <a:lstStyle/>
              <a:p>
                <a:r>
                  <a:rPr lang="es-ES">
                    <a:noFill/>
                  </a:rPr>
                  <a:t> </a:t>
                </a:r>
              </a:p>
            </p:txBody>
          </p:sp>
        </mc:Fallback>
      </mc:AlternateContent>
      <p:cxnSp>
        <p:nvCxnSpPr>
          <p:cNvPr id="10" name="Conector recto 9">
            <a:extLst>
              <a:ext uri="{FF2B5EF4-FFF2-40B4-BE49-F238E27FC236}">
                <a16:creationId xmlns:a16="http://schemas.microsoft.com/office/drawing/2014/main" id="{237AE2DF-90DF-611C-47E1-8B908A8E2E8A}"/>
              </a:ext>
            </a:extLst>
          </p:cNvPr>
          <p:cNvCxnSpPr>
            <a:cxnSpLocks/>
          </p:cNvCxnSpPr>
          <p:nvPr/>
        </p:nvCxnSpPr>
        <p:spPr>
          <a:xfrm>
            <a:off x="8461207" y="4473075"/>
            <a:ext cx="51318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ector recto 11">
            <a:extLst>
              <a:ext uri="{FF2B5EF4-FFF2-40B4-BE49-F238E27FC236}">
                <a16:creationId xmlns:a16="http://schemas.microsoft.com/office/drawing/2014/main" id="{0A73E188-BCCE-DF7B-6D54-E9BA40EF8022}"/>
              </a:ext>
            </a:extLst>
          </p:cNvPr>
          <p:cNvCxnSpPr>
            <a:cxnSpLocks/>
          </p:cNvCxnSpPr>
          <p:nvPr/>
        </p:nvCxnSpPr>
        <p:spPr>
          <a:xfrm>
            <a:off x="3827231" y="5871681"/>
            <a:ext cx="51318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 name="Marcador de número de diapositiva 1">
            <a:extLst>
              <a:ext uri="{FF2B5EF4-FFF2-40B4-BE49-F238E27FC236}">
                <a16:creationId xmlns:a16="http://schemas.microsoft.com/office/drawing/2014/main" id="{AB7A23D7-1D50-39DB-86D6-2FA53AD4D036}"/>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8</a:t>
            </a:fld>
            <a:endParaRPr lang="en-US" sz="1600" dirty="0">
              <a:solidFill>
                <a:schemeClr val="tx1"/>
              </a:solidFill>
            </a:endParaRPr>
          </a:p>
        </p:txBody>
      </p:sp>
      <p:sp>
        <p:nvSpPr>
          <p:cNvPr id="11" name="CuadroTexto 10">
            <a:extLst>
              <a:ext uri="{FF2B5EF4-FFF2-40B4-BE49-F238E27FC236}">
                <a16:creationId xmlns:a16="http://schemas.microsoft.com/office/drawing/2014/main" id="{4E613CF9-0BEF-42FC-896A-D607BF73905B}"/>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3" name="Picture 4" descr="Servicio de Comunicación, Marketing y Atención al ...">
            <a:extLst>
              <a:ext uri="{FF2B5EF4-FFF2-40B4-BE49-F238E27FC236}">
                <a16:creationId xmlns:a16="http://schemas.microsoft.com/office/drawing/2014/main" id="{5FF32F28-E12D-4747-970D-196DDA8154CD}"/>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3845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FF9B9603-33B4-1A83-9E4D-8D10123AF38B}"/>
              </a:ext>
            </a:extLst>
          </p:cNvPr>
          <p:cNvSpPr/>
          <p:nvPr/>
        </p:nvSpPr>
        <p:spPr>
          <a:xfrm>
            <a:off x="11420668" y="0"/>
            <a:ext cx="771331"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5" name="Rectángulo 4">
            <a:extLst>
              <a:ext uri="{FF2B5EF4-FFF2-40B4-BE49-F238E27FC236}">
                <a16:creationId xmlns:a16="http://schemas.microsoft.com/office/drawing/2014/main" id="{673524E3-3676-4C7F-77A8-A67637A4D22B}"/>
              </a:ext>
            </a:extLst>
          </p:cNvPr>
          <p:cNvSpPr/>
          <p:nvPr/>
        </p:nvSpPr>
        <p:spPr>
          <a:xfrm>
            <a:off x="93306" y="0"/>
            <a:ext cx="93306" cy="6858000"/>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a:extLst>
              <a:ext uri="{FF2B5EF4-FFF2-40B4-BE49-F238E27FC236}">
                <a16:creationId xmlns:a16="http://schemas.microsoft.com/office/drawing/2014/main" id="{67642938-7A6D-81CF-3DFB-2FECB90AF3C5}"/>
              </a:ext>
            </a:extLst>
          </p:cNvPr>
          <p:cNvSpPr txBox="1"/>
          <p:nvPr/>
        </p:nvSpPr>
        <p:spPr>
          <a:xfrm>
            <a:off x="541176" y="242597"/>
            <a:ext cx="4441371" cy="1354217"/>
          </a:xfrm>
          <a:prstGeom prst="rect">
            <a:avLst/>
          </a:prstGeom>
          <a:noFill/>
        </p:spPr>
        <p:txBody>
          <a:bodyPr wrap="square" rtlCol="0">
            <a:spAutoFit/>
          </a:bodyPr>
          <a:lstStyle/>
          <a:p>
            <a:pPr>
              <a:lnSpc>
                <a:spcPct val="150000"/>
              </a:lnSpc>
            </a:pPr>
            <a:r>
              <a:rPr lang="es-ES" sz="3200" dirty="0"/>
              <a:t>MATERIALES Y MÉTODOS</a:t>
            </a:r>
          </a:p>
          <a:p>
            <a:endParaRPr lang="es-ES" sz="1600" dirty="0"/>
          </a:p>
          <a:p>
            <a:pPr marL="285750" indent="-285750">
              <a:buFont typeface="Wingdings" panose="05000000000000000000" pitchFamily="2" charset="2"/>
              <a:buChar char="§"/>
            </a:pPr>
            <a:r>
              <a:rPr lang="es-ES" dirty="0"/>
              <a:t>ÁREA DE ESTUDIO</a:t>
            </a:r>
          </a:p>
        </p:txBody>
      </p:sp>
      <p:pic>
        <p:nvPicPr>
          <p:cNvPr id="7" name="Imagen 6" descr="Mapa&#10;&#10;Descripción generada automáticamente">
            <a:extLst>
              <a:ext uri="{FF2B5EF4-FFF2-40B4-BE49-F238E27FC236}">
                <a16:creationId xmlns:a16="http://schemas.microsoft.com/office/drawing/2014/main" id="{2EDB3381-4A41-DD5B-1D72-87278BAA2C1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9017" t="10566" r="19176" b="17752"/>
          <a:stretch/>
        </p:blipFill>
        <p:spPr bwMode="auto">
          <a:xfrm>
            <a:off x="757821" y="2609951"/>
            <a:ext cx="4608378" cy="2876512"/>
          </a:xfrm>
          <a:prstGeom prst="rect">
            <a:avLst/>
          </a:prstGeom>
          <a:ln>
            <a:noFill/>
          </a:ln>
          <a:extLst>
            <a:ext uri="{53640926-AAD7-44D8-BBD7-CCE9431645EC}">
              <a14:shadowObscured xmlns:a14="http://schemas.microsoft.com/office/drawing/2010/main"/>
            </a:ext>
          </a:extLst>
        </p:spPr>
      </p:pic>
      <p:pic>
        <p:nvPicPr>
          <p:cNvPr id="8" name="Imagen 7" descr="Interfaz de usuario gráfica, Sitio web&#10;&#10;Descripción generada automáticamente">
            <a:extLst>
              <a:ext uri="{FF2B5EF4-FFF2-40B4-BE49-F238E27FC236}">
                <a16:creationId xmlns:a16="http://schemas.microsoft.com/office/drawing/2014/main" id="{67CC52E9-5DCE-8793-39B5-3ECB4AF32C1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0108" t="21321" r="23977" b="18478"/>
          <a:stretch/>
        </p:blipFill>
        <p:spPr bwMode="auto">
          <a:xfrm>
            <a:off x="6372575" y="2526591"/>
            <a:ext cx="4352198" cy="3043231"/>
          </a:xfrm>
          <a:prstGeom prst="rect">
            <a:avLst/>
          </a:prstGeom>
          <a:ln>
            <a:noFill/>
          </a:ln>
          <a:extLst>
            <a:ext uri="{53640926-AAD7-44D8-BBD7-CCE9431645EC}">
              <a14:shadowObscured xmlns:a14="http://schemas.microsoft.com/office/drawing/2010/main"/>
            </a:ext>
          </a:extLst>
        </p:spPr>
      </p:pic>
      <p:sp>
        <p:nvSpPr>
          <p:cNvPr id="6" name="Marcador de número de diapositiva 1">
            <a:extLst>
              <a:ext uri="{FF2B5EF4-FFF2-40B4-BE49-F238E27FC236}">
                <a16:creationId xmlns:a16="http://schemas.microsoft.com/office/drawing/2014/main" id="{003BDDAE-8401-FBDA-4BD1-B00575A39E27}"/>
              </a:ext>
            </a:extLst>
          </p:cNvPr>
          <p:cNvSpPr>
            <a:spLocks noGrp="1"/>
          </p:cNvSpPr>
          <p:nvPr>
            <p:ph type="sldNum" sz="quarter" idx="12"/>
          </p:nvPr>
        </p:nvSpPr>
        <p:spPr>
          <a:xfrm>
            <a:off x="8591743" y="6492875"/>
            <a:ext cx="2743200" cy="365125"/>
          </a:xfrm>
        </p:spPr>
        <p:txBody>
          <a:bodyPr/>
          <a:lstStyle/>
          <a:p>
            <a:fld id="{91F18EF7-BE1E-4ECB-84D4-67C2B4D8F095}" type="slidenum">
              <a:rPr lang="en-US" sz="1600" smtClean="0">
                <a:solidFill>
                  <a:schemeClr val="tx1"/>
                </a:solidFill>
              </a:rPr>
              <a:t>9</a:t>
            </a:fld>
            <a:endParaRPr lang="en-US" sz="1600" dirty="0">
              <a:solidFill>
                <a:schemeClr val="tx1"/>
              </a:solidFill>
            </a:endParaRPr>
          </a:p>
        </p:txBody>
      </p:sp>
      <p:pic>
        <p:nvPicPr>
          <p:cNvPr id="2050" name="Picture 2" descr="Compass Icon Vector Sign and Symbol Isolated on White Background, Compass  Logo Concept Stock Vector - Illustration of black, flat: 134071930">
            <a:extLst>
              <a:ext uri="{FF2B5EF4-FFF2-40B4-BE49-F238E27FC236}">
                <a16:creationId xmlns:a16="http://schemas.microsoft.com/office/drawing/2014/main" id="{DB5C4255-A165-39B3-6B52-C0FD7C963444}"/>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9477949">
            <a:off x="4401021" y="4518920"/>
            <a:ext cx="912987" cy="9129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ompass Icon Vector Sign and Symbol Isolated on White Background, Compass  Logo Concept Stock Vector - Illustration of black, flat: 134071930">
            <a:extLst>
              <a:ext uri="{FF2B5EF4-FFF2-40B4-BE49-F238E27FC236}">
                <a16:creationId xmlns:a16="http://schemas.microsoft.com/office/drawing/2014/main" id="{FC6C5FF1-9A4A-938D-A1DF-C3DD0B2E1E1F}"/>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9477949">
            <a:off x="9905709" y="4628649"/>
            <a:ext cx="912987" cy="912987"/>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98E9230-386F-314B-3C07-F5978DF0EBED}"/>
              </a:ext>
            </a:extLst>
          </p:cNvPr>
          <p:cNvSpPr txBox="1"/>
          <p:nvPr/>
        </p:nvSpPr>
        <p:spPr>
          <a:xfrm>
            <a:off x="4702066" y="5200490"/>
            <a:ext cx="310896" cy="369332"/>
          </a:xfrm>
          <a:prstGeom prst="rect">
            <a:avLst/>
          </a:prstGeom>
          <a:noFill/>
          <a:ln>
            <a:noFill/>
          </a:ln>
        </p:spPr>
        <p:txBody>
          <a:bodyPr wrap="square" rtlCol="0">
            <a:spAutoFit/>
          </a:bodyPr>
          <a:lstStyle/>
          <a:p>
            <a:r>
              <a:rPr lang="es-ES" b="1" dirty="0">
                <a:ln w="6350">
                  <a:solidFill>
                    <a:schemeClr val="tx1"/>
                  </a:solidFill>
                </a:ln>
                <a:solidFill>
                  <a:schemeClr val="bg1"/>
                </a:solidFill>
              </a:rPr>
              <a:t>N</a:t>
            </a:r>
          </a:p>
        </p:txBody>
      </p:sp>
      <p:sp>
        <p:nvSpPr>
          <p:cNvPr id="12" name="CuadroTexto 11">
            <a:extLst>
              <a:ext uri="{FF2B5EF4-FFF2-40B4-BE49-F238E27FC236}">
                <a16:creationId xmlns:a16="http://schemas.microsoft.com/office/drawing/2014/main" id="{6B1E7EFC-BD41-6CF4-3D1C-E870C1B917A1}"/>
              </a:ext>
            </a:extLst>
          </p:cNvPr>
          <p:cNvSpPr txBox="1"/>
          <p:nvPr/>
        </p:nvSpPr>
        <p:spPr>
          <a:xfrm>
            <a:off x="4715510" y="4381004"/>
            <a:ext cx="310896" cy="369332"/>
          </a:xfrm>
          <a:prstGeom prst="rect">
            <a:avLst/>
          </a:prstGeom>
          <a:noFill/>
          <a:ln>
            <a:noFill/>
          </a:ln>
        </p:spPr>
        <p:txBody>
          <a:bodyPr wrap="square" rtlCol="0">
            <a:spAutoFit/>
          </a:bodyPr>
          <a:lstStyle/>
          <a:p>
            <a:r>
              <a:rPr lang="es-ES" b="1" dirty="0">
                <a:ln w="6350">
                  <a:solidFill>
                    <a:schemeClr val="tx1"/>
                  </a:solidFill>
                </a:ln>
                <a:solidFill>
                  <a:schemeClr val="bg1"/>
                </a:solidFill>
              </a:rPr>
              <a:t>S</a:t>
            </a:r>
          </a:p>
        </p:txBody>
      </p:sp>
      <p:sp>
        <p:nvSpPr>
          <p:cNvPr id="13" name="CuadroTexto 12">
            <a:extLst>
              <a:ext uri="{FF2B5EF4-FFF2-40B4-BE49-F238E27FC236}">
                <a16:creationId xmlns:a16="http://schemas.microsoft.com/office/drawing/2014/main" id="{8F111B11-1FE8-06EA-E1CE-140F9E148223}"/>
              </a:ext>
            </a:extLst>
          </p:cNvPr>
          <p:cNvSpPr txBox="1"/>
          <p:nvPr/>
        </p:nvSpPr>
        <p:spPr>
          <a:xfrm>
            <a:off x="10206755" y="5301797"/>
            <a:ext cx="310896" cy="369332"/>
          </a:xfrm>
          <a:prstGeom prst="rect">
            <a:avLst/>
          </a:prstGeom>
          <a:noFill/>
          <a:ln>
            <a:noFill/>
          </a:ln>
        </p:spPr>
        <p:txBody>
          <a:bodyPr wrap="square" rtlCol="0">
            <a:spAutoFit/>
          </a:bodyPr>
          <a:lstStyle/>
          <a:p>
            <a:r>
              <a:rPr lang="es-ES" b="1" dirty="0">
                <a:ln w="6350">
                  <a:solidFill>
                    <a:schemeClr val="tx1"/>
                  </a:solidFill>
                </a:ln>
                <a:solidFill>
                  <a:schemeClr val="bg1"/>
                </a:solidFill>
              </a:rPr>
              <a:t>N</a:t>
            </a:r>
          </a:p>
        </p:txBody>
      </p:sp>
      <p:sp>
        <p:nvSpPr>
          <p:cNvPr id="14" name="CuadroTexto 13">
            <a:extLst>
              <a:ext uri="{FF2B5EF4-FFF2-40B4-BE49-F238E27FC236}">
                <a16:creationId xmlns:a16="http://schemas.microsoft.com/office/drawing/2014/main" id="{E49AC7A0-3F84-9A1C-C4EA-F7A9B8F1E7B2}"/>
              </a:ext>
            </a:extLst>
          </p:cNvPr>
          <p:cNvSpPr txBox="1"/>
          <p:nvPr/>
        </p:nvSpPr>
        <p:spPr>
          <a:xfrm>
            <a:off x="10233425" y="4470939"/>
            <a:ext cx="310896" cy="369332"/>
          </a:xfrm>
          <a:prstGeom prst="rect">
            <a:avLst/>
          </a:prstGeom>
          <a:noFill/>
          <a:ln>
            <a:noFill/>
          </a:ln>
        </p:spPr>
        <p:txBody>
          <a:bodyPr wrap="square" rtlCol="0">
            <a:spAutoFit/>
          </a:bodyPr>
          <a:lstStyle/>
          <a:p>
            <a:r>
              <a:rPr lang="es-ES" b="1" dirty="0">
                <a:ln w="6350">
                  <a:solidFill>
                    <a:schemeClr val="tx1"/>
                  </a:solidFill>
                </a:ln>
                <a:solidFill>
                  <a:schemeClr val="bg1"/>
                </a:solidFill>
              </a:rPr>
              <a:t>S</a:t>
            </a:r>
          </a:p>
        </p:txBody>
      </p:sp>
      <p:sp>
        <p:nvSpPr>
          <p:cNvPr id="15" name="CuadroTexto 14">
            <a:extLst>
              <a:ext uri="{FF2B5EF4-FFF2-40B4-BE49-F238E27FC236}">
                <a16:creationId xmlns:a16="http://schemas.microsoft.com/office/drawing/2014/main" id="{DD6A1F27-9A2C-4647-8CD1-709FFC4DE45D}"/>
              </a:ext>
            </a:extLst>
          </p:cNvPr>
          <p:cNvSpPr txBox="1"/>
          <p:nvPr/>
        </p:nvSpPr>
        <p:spPr>
          <a:xfrm rot="5400000">
            <a:off x="8985570" y="3290501"/>
            <a:ext cx="5667374" cy="276999"/>
          </a:xfrm>
          <a:prstGeom prst="rect">
            <a:avLst/>
          </a:prstGeom>
          <a:noFill/>
        </p:spPr>
        <p:txBody>
          <a:bodyPr wrap="square">
            <a:spAutoFit/>
          </a:bodyPr>
          <a:lstStyle/>
          <a:p>
            <a:pPr algn="ctr"/>
            <a:r>
              <a:rPr lang="es-ES" sz="1200" i="1" dirty="0">
                <a:solidFill>
                  <a:schemeClr val="bg1">
                    <a:lumMod val="65000"/>
                  </a:schemeClr>
                </a:solidFill>
                <a:effectLst/>
                <a:latin typeface="Calibri" panose="020F0502020204030204" pitchFamily="34" charset="0"/>
                <a:ea typeface="Calibri" panose="020F0502020204030204" pitchFamily="34" charset="0"/>
                <a:cs typeface="Calibri" panose="020F0502020204030204" pitchFamily="34" charset="0"/>
              </a:rPr>
              <a:t>TFG “Aerosol atmosférico y dispersión de radiación: un estudio de higroscopicidad”</a:t>
            </a:r>
          </a:p>
        </p:txBody>
      </p:sp>
      <p:pic>
        <p:nvPicPr>
          <p:cNvPr id="16" name="Picture 4" descr="Servicio de Comunicación, Marketing y Atención al ...">
            <a:extLst>
              <a:ext uri="{FF2B5EF4-FFF2-40B4-BE49-F238E27FC236}">
                <a16:creationId xmlns:a16="http://schemas.microsoft.com/office/drawing/2014/main" id="{FF5355D5-6E8A-4916-97EF-F0421425EA9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11420668" y="-84306"/>
            <a:ext cx="822960" cy="10040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336082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2136</TotalTime>
  <Words>2691</Words>
  <Application>Microsoft Office PowerPoint</Application>
  <PresentationFormat>Panorámica</PresentationFormat>
  <Paragraphs>444</Paragraphs>
  <Slides>43</Slides>
  <Notes>11</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43</vt:i4>
      </vt:variant>
    </vt:vector>
  </HeadingPairs>
  <TitlesOfParts>
    <vt:vector size="51" baseType="lpstr">
      <vt:lpstr>Amasis MT Pro Black</vt:lpstr>
      <vt:lpstr>Arial</vt:lpstr>
      <vt:lpstr>Calibri</vt:lpstr>
      <vt:lpstr>Calibri Light</vt:lpstr>
      <vt:lpstr>Cambria Math</vt:lpstr>
      <vt:lpstr>Symbol</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Bernabe Garcia, Gabriel</dc:creator>
  <cp:lastModifiedBy>Crespo Mira, Jaime Javier</cp:lastModifiedBy>
  <cp:revision>62</cp:revision>
  <dcterms:created xsi:type="dcterms:W3CDTF">2023-06-22T14:10:41Z</dcterms:created>
  <dcterms:modified xsi:type="dcterms:W3CDTF">2023-07-09T12:05:31Z</dcterms:modified>
</cp:coreProperties>
</file>